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284" r:id="rId3"/>
    <p:sldId id="292" r:id="rId4"/>
    <p:sldId id="286" r:id="rId5"/>
    <p:sldId id="287" r:id="rId6"/>
    <p:sldId id="280" r:id="rId7"/>
    <p:sldId id="295" r:id="rId8"/>
    <p:sldId id="298" r:id="rId9"/>
    <p:sldId id="296" r:id="rId10"/>
    <p:sldId id="282" r:id="rId11"/>
    <p:sldId id="291" r:id="rId12"/>
    <p:sldId id="294" r:id="rId13"/>
    <p:sldId id="297" r:id="rId14"/>
    <p:sldId id="299" r:id="rId15"/>
    <p:sldId id="301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E6"/>
    <a:srgbClr val="CC66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945" autoAdjust="0"/>
  </p:normalViewPr>
  <p:slideViewPr>
    <p:cSldViewPr>
      <p:cViewPr>
        <p:scale>
          <a:sx n="89" d="100"/>
          <a:sy n="89" d="100"/>
        </p:scale>
        <p:origin x="-124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uk-UA" sz="1800" dirty="0" smtClean="0"/>
              <a:t>Темпи росту фактичних надходжень по основних бюджетоутворюючих податках </a:t>
            </a:r>
          </a:p>
          <a:p>
            <a:pPr>
              <a:defRPr sz="1800"/>
            </a:pPr>
            <a:r>
              <a:rPr lang="uk-UA" sz="1800" dirty="0" smtClean="0"/>
              <a:t>за 8 міс. 2016р. до 8 міс. 2015р.</a:t>
            </a:r>
            <a:r>
              <a:rPr lang="uk-UA" sz="1800" baseline="0" dirty="0" smtClean="0"/>
              <a:t> (%)</a:t>
            </a:r>
            <a:endParaRPr lang="uk-UA" sz="1800" dirty="0"/>
          </a:p>
        </c:rich>
      </c:tx>
      <c:layout>
        <c:manualLayout>
          <c:xMode val="edge"/>
          <c:yMode val="edge"/>
          <c:x val="0.27343518818118706"/>
          <c:y val="0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45,4</a:t>
                    </a:r>
                    <a:r>
                      <a:rPr lang="uk-UA" b="1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46,9</a:t>
                    </a:r>
                    <a:r>
                      <a:rPr lang="uk-UA" b="1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56,1</a:t>
                    </a:r>
                    <a:r>
                      <a:rPr lang="uk-UA" b="1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57,8</a:t>
                    </a:r>
                    <a:r>
                      <a:rPr lang="uk-UA" b="1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71,5</a:t>
                    </a:r>
                    <a:r>
                      <a:rPr lang="uk-UA" b="1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ПДФО</c:v>
                </c:pt>
                <c:pt idx="1">
                  <c:v>Акцизний податок</c:v>
                </c:pt>
                <c:pt idx="2">
                  <c:v>Плата за землю</c:v>
                </c:pt>
                <c:pt idx="3">
                  <c:v>Єдиний податок</c:v>
                </c:pt>
                <c:pt idx="4">
                  <c:v>Податок на нерухомість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45.4</c:v>
                </c:pt>
                <c:pt idx="1">
                  <c:v>46.9</c:v>
                </c:pt>
                <c:pt idx="2">
                  <c:v>56.1</c:v>
                </c:pt>
                <c:pt idx="3">
                  <c:v>57.8</c:v>
                </c:pt>
                <c:pt idx="4">
                  <c:v>71.5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179968"/>
        <c:axId val="131617280"/>
      </c:barChart>
      <c:catAx>
        <c:axId val="1321799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1617280"/>
        <c:crosses val="autoZero"/>
        <c:auto val="1"/>
        <c:lblAlgn val="ctr"/>
        <c:lblOffset val="100"/>
        <c:noMultiLvlLbl val="0"/>
      </c:catAx>
      <c:valAx>
        <c:axId val="1316172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3217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7169539335094E-2"/>
          <c:y val="6.5592737107539019E-3"/>
          <c:w val="0.81605767864146905"/>
          <c:h val="0.9363444525322657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"/>
          <c:dPt>
            <c:idx val="1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ПДФО</c:v>
                </c:pt>
                <c:pt idx="1">
                  <c:v>Акцизний податок</c:v>
                </c:pt>
                <c:pt idx="2">
                  <c:v>Податок на майно</c:v>
                </c:pt>
                <c:pt idx="3">
                  <c:v>Єдиний податок</c:v>
                </c:pt>
                <c:pt idx="4">
                  <c:v>Всі інші податки і збори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339.9</c:v>
                </c:pt>
                <c:pt idx="1">
                  <c:v>64.400000000000006</c:v>
                </c:pt>
                <c:pt idx="2">
                  <c:v>121.7</c:v>
                </c:pt>
                <c:pt idx="3">
                  <c:v>107.1</c:v>
                </c:pt>
                <c:pt idx="4">
                  <c:v>43.400000000000055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827939539567002E-2"/>
          <c:y val="8.7337765532596798E-2"/>
          <c:w val="0.84621875067585461"/>
          <c:h val="0.874122720023040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1"/>
              <c:layout>
                <c:manualLayout>
                  <c:x val="0.10012701311932554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дотаціі та інші субвенції</c:v>
                </c:pt>
                <c:pt idx="1">
                  <c:v>субвенції по пільгах та субсидіях</c:v>
                </c:pt>
                <c:pt idx="2">
                  <c:v>медична субвенція з ДБ</c:v>
                </c:pt>
                <c:pt idx="3">
                  <c:v>освітня субвенція з ДБ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196.7</c:v>
                </c:pt>
                <c:pt idx="1">
                  <c:v>192.9</c:v>
                </c:pt>
                <c:pt idx="2">
                  <c:v>123.3</c:v>
                </c:pt>
                <c:pt idx="3">
                  <c:v>126.5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827986862596913E-2"/>
          <c:y val="8.4189652923260944E-2"/>
          <c:w val="0.82302932091395309"/>
          <c:h val="0.8930743695023745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"/>
          <c:dLbls>
            <c:dLbl>
              <c:idx val="2"/>
              <c:layout>
                <c:manualLayout>
                  <c:x val="-3.3577724603097485E-2"/>
                  <c:y val="-1.0087008940351786E-2"/>
                </c:manualLayout>
              </c:layout>
              <c:tx>
                <c:rich>
                  <a:bodyPr/>
                  <a:lstStyle/>
                  <a:p>
                    <a:r>
                      <a:rPr lang="uk-UA" sz="1000" dirty="0" err="1"/>
                      <a:t>Екол.податок</a:t>
                    </a:r>
                    <a:r>
                      <a:rPr lang="uk-UA" dirty="0" err="1"/>
                      <a:t>
4,9
10%</a:t>
                    </a:r>
                    <a:endParaRPr lang="uk-UA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5315861443544422E-2"/>
                  <c:y val="-0.1323867802641540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3202102028414609E-2"/>
                  <c:y val="-0.12103934195579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Влас. надх.бюдж.установ</c:v>
                </c:pt>
                <c:pt idx="1">
                  <c:v>Пайова участь</c:v>
                </c:pt>
                <c:pt idx="2">
                  <c:v>Екол.податок</c:v>
                </c:pt>
                <c:pt idx="3">
                  <c:v>Продаж майна </c:v>
                </c:pt>
                <c:pt idx="4">
                  <c:v>Продаж землі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</c:v>
                </c:pt>
                <c:pt idx="1">
                  <c:v>10.5</c:v>
                </c:pt>
                <c:pt idx="2">
                  <c:v>6.8</c:v>
                </c:pt>
                <c:pt idx="3">
                  <c:v>1.5</c:v>
                </c:pt>
                <c:pt idx="4">
                  <c:v>6.7999999999999936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223038591426333E-2"/>
          <c:y val="4.5270212783035148E-2"/>
          <c:w val="0.92187824703074162"/>
          <c:h val="0.669964924109257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8м.2015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4453376707120201E-3"/>
                  <c:y val="-2.03873598369011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6720260242721149E-3"/>
                  <c:y val="-1.2232415902140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98714377832211E-2"/>
                  <c:y val="1.2232415902140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ПДФО</c:v>
                </c:pt>
                <c:pt idx="1">
                  <c:v>Плата за землю</c:v>
                </c:pt>
                <c:pt idx="2">
                  <c:v>Єдиний податок</c:v>
                </c:pt>
                <c:pt idx="3">
                  <c:v>Податок на нерухоме майно</c:v>
                </c:pt>
                <c:pt idx="4">
                  <c:v>Акцизний податок</c:v>
                </c:pt>
                <c:pt idx="5">
                  <c:v>Плата за оренду майна</c:v>
                </c:pt>
                <c:pt idx="6">
                  <c:v>Інші платежі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332.3</c:v>
                </c:pt>
                <c:pt idx="1">
                  <c:v>105.3</c:v>
                </c:pt>
                <c:pt idx="2">
                  <c:v>106.5</c:v>
                </c:pt>
                <c:pt idx="3">
                  <c:v>14.6</c:v>
                </c:pt>
                <c:pt idx="4">
                  <c:v>69.3</c:v>
                </c:pt>
                <c:pt idx="5">
                  <c:v>5.3</c:v>
                </c:pt>
                <c:pt idx="6">
                  <c:v>39.1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8м.2016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</c:spPr>
          <c:invertIfNegative val="0"/>
          <c:dLbls>
            <c:dLbl>
              <c:idx val="0"/>
              <c:layout>
                <c:manualLayout>
                  <c:x val="3.3242766426376441E-2"/>
                  <c:y val="-4.07747196738022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234613583852468E-2"/>
                  <c:y val="-3.2619775739041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344052048544226E-2"/>
                  <c:y val="-1.2232415902140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23472738996827E-2"/>
                  <c:y val="-1.2232415902140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360130121360575E-3"/>
                  <c:y val="-8.1549439347605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0469454779936534E-2"/>
                  <c:y val="-7.475278918470462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6720260242721166E-3"/>
                  <c:y val="-7.47527891847054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ПДФО</c:v>
                </c:pt>
                <c:pt idx="1">
                  <c:v>Плата за землю</c:v>
                </c:pt>
                <c:pt idx="2">
                  <c:v>Єдиний податок</c:v>
                </c:pt>
                <c:pt idx="3">
                  <c:v>Податок на нерухоме майно</c:v>
                </c:pt>
                <c:pt idx="4">
                  <c:v>Акцизний податок</c:v>
                </c:pt>
                <c:pt idx="5">
                  <c:v>Плата за оренду майна</c:v>
                </c:pt>
                <c:pt idx="6">
                  <c:v>Інші платежі</c:v>
                </c:pt>
              </c:strCache>
            </c:strRef>
          </c:cat>
          <c:val>
            <c:numRef>
              <c:f>Лист1!$C$2:$C$8</c:f>
              <c:numCache>
                <c:formatCode>#,##0.0</c:formatCode>
                <c:ptCount val="7"/>
                <c:pt idx="0">
                  <c:v>339.9</c:v>
                </c:pt>
                <c:pt idx="1">
                  <c:v>106.1</c:v>
                </c:pt>
                <c:pt idx="2">
                  <c:v>107.1</c:v>
                </c:pt>
                <c:pt idx="3">
                  <c:v>14.9</c:v>
                </c:pt>
                <c:pt idx="4">
                  <c:v>64.400000000000006</c:v>
                </c:pt>
                <c:pt idx="5">
                  <c:v>5.0999999999999996</c:v>
                </c:pt>
                <c:pt idx="6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4085504"/>
        <c:axId val="142283264"/>
        <c:axId val="0"/>
      </c:bar3DChart>
      <c:catAx>
        <c:axId val="144085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42283264"/>
        <c:crosses val="autoZero"/>
        <c:auto val="1"/>
        <c:lblAlgn val="ctr"/>
        <c:lblOffset val="100"/>
        <c:noMultiLvlLbl val="0"/>
      </c:catAx>
      <c:valAx>
        <c:axId val="14228326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40855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6630999829973736"/>
          <c:y val="0.91724497740534761"/>
          <c:w val="0.26864036061061081"/>
          <c:h val="7.8677550627272497E-2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340402286410393E-2"/>
          <c:y val="4.5270212783035148E-2"/>
          <c:w val="0.91176088333575733"/>
          <c:h val="0.6862748119787794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8м.2016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753863909228678E-2"/>
                  <c:y val="-4.00000559930792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461649432678871E-3"/>
                  <c:y val="-2.2222253329488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837516251220799E-3"/>
                  <c:y val="-2.4832230736280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Продаж землі </c:v>
                </c:pt>
                <c:pt idx="1">
                  <c:v>Відчудження майна</c:v>
                </c:pt>
                <c:pt idx="2">
                  <c:v>Пайова участь 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3.9</c:v>
                </c:pt>
                <c:pt idx="1">
                  <c:v>2.2000000000000002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8м.2016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61649432679396E-2"/>
                  <c:y val="6.6666759988465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569261841150228E-2"/>
                  <c:y val="-4.4444856615722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284630920575008E-2"/>
                  <c:y val="-1.3333351997693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Продаж землі </c:v>
                </c:pt>
                <c:pt idx="1">
                  <c:v>Відчудження майна</c:v>
                </c:pt>
                <c:pt idx="2">
                  <c:v>Пайова участь 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6.8</c:v>
                </c:pt>
                <c:pt idx="1">
                  <c:v>1.5</c:v>
                </c:pt>
                <c:pt idx="2">
                  <c:v>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3627264"/>
        <c:axId val="199138048"/>
        <c:axId val="0"/>
      </c:bar3DChart>
      <c:catAx>
        <c:axId val="143627264"/>
        <c:scaling>
          <c:orientation val="minMax"/>
        </c:scaling>
        <c:delete val="0"/>
        <c:axPos val="b"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99138048"/>
        <c:crosses val="autoZero"/>
        <c:auto val="1"/>
        <c:lblAlgn val="ctr"/>
        <c:lblOffset val="100"/>
        <c:noMultiLvlLbl val="0"/>
      </c:catAx>
      <c:valAx>
        <c:axId val="19913804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43627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0824873674884958"/>
          <c:y val="0.82835601519652169"/>
          <c:w val="0.27308170809556631"/>
          <c:h val="8.2754971485524506E-2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60642792956426E-2"/>
          <c:y val="5.6017424490371941E-2"/>
          <c:w val="0.51502111467910083"/>
          <c:h val="0.7587553870580992"/>
        </c:manualLayout>
      </c:layout>
      <c:doughnut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Лист1!$A$4:$A$10</c:f>
              <c:strCache>
                <c:ptCount val="7"/>
                <c:pt idx="0">
                  <c:v>заробітна плата</c:v>
                </c:pt>
                <c:pt idx="1">
                  <c:v>медикаменти</c:v>
                </c:pt>
                <c:pt idx="2">
                  <c:v>продукти харчування</c:v>
                </c:pt>
                <c:pt idx="3">
                  <c:v>енергоносії та комунальні послуги</c:v>
                </c:pt>
                <c:pt idx="4">
                  <c:v>обслуговування боргу</c:v>
                </c:pt>
                <c:pt idx="5">
                  <c:v>соціальне забезпечення </c:v>
                </c:pt>
                <c:pt idx="6">
                  <c:v>інші видатки</c:v>
                </c:pt>
              </c:strCache>
            </c:strRef>
          </c:cat>
          <c:val>
            <c:numRef>
              <c:f>Лист1!$B$4:$B$10</c:f>
              <c:numCache>
                <c:formatCode>General</c:formatCode>
                <c:ptCount val="7"/>
                <c:pt idx="0">
                  <c:v>62.7</c:v>
                </c:pt>
                <c:pt idx="1">
                  <c:v>1.4</c:v>
                </c:pt>
                <c:pt idx="2">
                  <c:v>2.8</c:v>
                </c:pt>
                <c:pt idx="3">
                  <c:v>11.7</c:v>
                </c:pt>
                <c:pt idx="4">
                  <c:v>1.1000000000000001</c:v>
                </c:pt>
                <c:pt idx="5">
                  <c:v>1.8</c:v>
                </c:pt>
                <c:pt idx="6">
                  <c:v>18.5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ln>
                <a:solidFill>
                  <a:schemeClr val="tx2">
                    <a:lumMod val="75000"/>
                  </a:schemeClr>
                </a:solidFill>
              </a:ln>
            </c:spPr>
          </c:dPt>
          <c:dLbls>
            <c:delete val="1"/>
          </c:dLbls>
          <c:cat>
            <c:strRef>
              <c:f>Лист1!$A$4:$A$10</c:f>
              <c:strCache>
                <c:ptCount val="7"/>
                <c:pt idx="0">
                  <c:v>заробітна плата</c:v>
                </c:pt>
                <c:pt idx="1">
                  <c:v>медикаменти</c:v>
                </c:pt>
                <c:pt idx="2">
                  <c:v>продукти харчування</c:v>
                </c:pt>
                <c:pt idx="3">
                  <c:v>енергоносії та комунальні послуги</c:v>
                </c:pt>
                <c:pt idx="4">
                  <c:v>обслуговування боргу</c:v>
                </c:pt>
                <c:pt idx="5">
                  <c:v>соціальне забезпечення </c:v>
                </c:pt>
                <c:pt idx="6">
                  <c:v>інші видатки</c:v>
                </c:pt>
              </c:strCache>
            </c:strRef>
          </c:cat>
          <c:val>
            <c:numRef>
              <c:f>Лист1!$C$4:$C$10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0,4%</a:t>
                    </a:r>
                    <a:endParaRPr lang="ru-RU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Лист1!$A$4:$A$10</c:f>
              <c:strCache>
                <c:ptCount val="7"/>
                <c:pt idx="0">
                  <c:v>заробітна плата</c:v>
                </c:pt>
                <c:pt idx="1">
                  <c:v>медикаменти</c:v>
                </c:pt>
                <c:pt idx="2">
                  <c:v>продукти харчування</c:v>
                </c:pt>
                <c:pt idx="3">
                  <c:v>енергоносії та комунальні послуги</c:v>
                </c:pt>
                <c:pt idx="4">
                  <c:v>обслуговування боргу</c:v>
                </c:pt>
                <c:pt idx="5">
                  <c:v>соціальне забезпечення </c:v>
                </c:pt>
                <c:pt idx="6">
                  <c:v>інші видатки</c:v>
                </c:pt>
              </c:strCache>
            </c:strRef>
          </c:cat>
          <c:val>
            <c:numRef>
              <c:f>Лист1!$D$4:$D$10</c:f>
              <c:numCache>
                <c:formatCode>General</c:formatCode>
                <c:ptCount val="7"/>
                <c:pt idx="0">
                  <c:v>56.6</c:v>
                </c:pt>
                <c:pt idx="1">
                  <c:v>2.4</c:v>
                </c:pt>
                <c:pt idx="2">
                  <c:v>3.2</c:v>
                </c:pt>
                <c:pt idx="3">
                  <c:v>10.1</c:v>
                </c:pt>
                <c:pt idx="4">
                  <c:v>0.4</c:v>
                </c:pt>
                <c:pt idx="5">
                  <c:v>2.8</c:v>
                </c:pt>
                <c:pt idx="6">
                  <c:v>24.5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9.7214768544993307E-2"/>
          <c:y val="0.79903978052126201"/>
          <c:w val="0.90278523145500666"/>
          <c:h val="0.19849918451551582"/>
        </c:manualLayout>
      </c:layout>
      <c:overlay val="0"/>
      <c:txPr>
        <a:bodyPr/>
        <a:lstStyle/>
        <a:p>
          <a:pPr>
            <a:defRPr sz="105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ru-RU" sz="2400" dirty="0" err="1"/>
              <a:t>Виконання</a:t>
            </a:r>
            <a:r>
              <a:rPr lang="ru-RU" sz="2400" dirty="0"/>
              <a:t> бюджету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міського</a:t>
            </a:r>
            <a:r>
              <a:rPr lang="ru-RU" sz="2400" dirty="0"/>
              <a:t> бюджету за </a:t>
            </a:r>
            <a:r>
              <a:rPr lang="en-US" sz="2400" dirty="0" smtClean="0"/>
              <a:t>8 </a:t>
            </a:r>
            <a:r>
              <a:rPr lang="uk-UA" sz="2400" dirty="0" smtClean="0"/>
              <a:t>місяців </a:t>
            </a:r>
            <a:r>
              <a:rPr lang="ru-RU" sz="2400" dirty="0" smtClean="0"/>
              <a:t>2015 </a:t>
            </a:r>
            <a:r>
              <a:rPr lang="ru-RU" sz="2400" dirty="0"/>
              <a:t>року та </a:t>
            </a:r>
            <a:r>
              <a:rPr lang="ru-RU" sz="2400" dirty="0" smtClean="0"/>
              <a:t>8  </a:t>
            </a:r>
            <a:r>
              <a:rPr lang="ru-RU" sz="2400" dirty="0" err="1" smtClean="0"/>
              <a:t>місяців</a:t>
            </a:r>
            <a:r>
              <a:rPr lang="ru-RU" sz="2400" dirty="0" smtClean="0"/>
              <a:t> 2016 </a:t>
            </a:r>
            <a:r>
              <a:rPr lang="ru-RU" sz="2400" dirty="0"/>
              <a:t>року</a:t>
            </a:r>
          </a:p>
        </c:rich>
      </c:tx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753735632184E-2"/>
          <c:y val="0.13214124579124611"/>
          <c:w val="0.68603055555555581"/>
          <c:h val="0.789186022704006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'дод. 6'!$V$807</c:f>
              <c:strCache>
                <c:ptCount val="1"/>
                <c:pt idx="0">
                  <c:v>Уточнений план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7.3079795491658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463601532567126E-2"/>
                  <c:y val="-1.9242424242424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'дод. 6'!$G$808:$U$809</c:f>
              <c:strCache>
                <c:ptCount val="2"/>
                <c:pt idx="0">
                  <c:v>2015</c:v>
                </c:pt>
                <c:pt idx="1">
                  <c:v>2016</c:v>
                </c:pt>
              </c:strCache>
            </c:strRef>
          </c:cat>
          <c:val>
            <c:numRef>
              <c:f>'дод. 6'!$V$808:$V$809</c:f>
              <c:numCache>
                <c:formatCode>#,##0.0</c:formatCode>
                <c:ptCount val="2"/>
                <c:pt idx="0">
                  <c:v>191948.2</c:v>
                </c:pt>
                <c:pt idx="1">
                  <c:v>511909.8</c:v>
                </c:pt>
              </c:numCache>
            </c:numRef>
          </c:val>
        </c:ser>
        <c:ser>
          <c:idx val="1"/>
          <c:order val="1"/>
          <c:tx>
            <c:strRef>
              <c:f>'дод. 6'!$W$807</c:f>
              <c:strCache>
                <c:ptCount val="1"/>
                <c:pt idx="0">
                  <c:v>План на 8 місяців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9063184098122347E-3"/>
                  <c:y val="5.741983931487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329501915708773E-2"/>
                  <c:y val="-1.7104377104377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'дод. 6'!$G$808:$U$809</c:f>
              <c:strCache>
                <c:ptCount val="2"/>
                <c:pt idx="0">
                  <c:v>2015</c:v>
                </c:pt>
                <c:pt idx="1">
                  <c:v>2016</c:v>
                </c:pt>
              </c:strCache>
            </c:strRef>
          </c:cat>
          <c:val>
            <c:numRef>
              <c:f>'дод. 6'!$W$808:$W$809</c:f>
              <c:numCache>
                <c:formatCode>#,##0.0</c:formatCode>
                <c:ptCount val="2"/>
                <c:pt idx="0">
                  <c:v>142332</c:v>
                </c:pt>
                <c:pt idx="1">
                  <c:v>368561.8</c:v>
                </c:pt>
              </c:numCache>
            </c:numRef>
          </c:val>
        </c:ser>
        <c:ser>
          <c:idx val="2"/>
          <c:order val="2"/>
          <c:tx>
            <c:strRef>
              <c:f>'дод. 6'!$X$807</c:f>
              <c:strCache>
                <c:ptCount val="1"/>
                <c:pt idx="0">
                  <c:v>Профінансовано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4.4369875834221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13026819923471E-2"/>
                  <c:y val="-1.9242592592592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ru-RU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'дод. 6'!$G$808:$U$809</c:f>
              <c:strCache>
                <c:ptCount val="2"/>
                <c:pt idx="0">
                  <c:v>2015</c:v>
                </c:pt>
                <c:pt idx="1">
                  <c:v>2016</c:v>
                </c:pt>
              </c:strCache>
            </c:strRef>
          </c:cat>
          <c:val>
            <c:numRef>
              <c:f>'дод. 6'!$X$808:$X$809</c:f>
              <c:numCache>
                <c:formatCode>#,##0.0</c:formatCode>
                <c:ptCount val="2"/>
                <c:pt idx="0">
                  <c:v>45414.5</c:v>
                </c:pt>
                <c:pt idx="1">
                  <c:v>254760.7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4"/>
        <c:shape val="box"/>
        <c:axId val="161053184"/>
        <c:axId val="138020544"/>
        <c:axId val="0"/>
      </c:bar3DChart>
      <c:catAx>
        <c:axId val="16105318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38020544"/>
        <c:crosses val="autoZero"/>
        <c:auto val="1"/>
        <c:lblAlgn val="ctr"/>
        <c:lblOffset val="100"/>
        <c:noMultiLvlLbl val="0"/>
      </c:catAx>
      <c:valAx>
        <c:axId val="138020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ru-RU"/>
            </a:pPr>
            <a:endParaRPr lang="ru-RU"/>
          </a:p>
        </c:txPr>
        <c:crossAx val="1610531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75663082276567"/>
          <c:y val="0.27074340066466046"/>
          <c:w val="0.18028049209530936"/>
          <c:h val="0.274201703251513"/>
        </c:manualLayout>
      </c:layout>
      <c:overlay val="0"/>
      <c:txPr>
        <a:bodyPr/>
        <a:lstStyle/>
        <a:p>
          <a:pPr>
            <a:defRPr lang="ru-RU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kumimoji="0" lang="ru-RU" sz="1400" b="1" i="0" u="none" strike="noStrike" kern="1200" cap="none" normalizeH="0" baseline="0" dirty="0" smtClean="0">
          <a:ln>
            <a:noFill/>
          </a:ln>
          <a:solidFill>
            <a:schemeClr val="tx1"/>
          </a:solidFill>
          <a:effectLst/>
          <a:latin typeface="Calibri" pitchFamily="34" charset="0"/>
          <a:ea typeface="Calibri" pitchFamily="34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F484CC-CC41-4B01-B865-4EFA70995940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F567425-9203-435F-9644-8F8A9237ADEA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65,6 </a:t>
          </a:r>
          <a:r>
            <a:rPr lang="uk-UA" sz="1600" b="1" dirty="0" err="1" smtClean="0">
              <a:solidFill>
                <a:schemeClr val="tx1"/>
              </a:solidFill>
            </a:rPr>
            <a:t>млн.грн</a:t>
          </a:r>
          <a:r>
            <a:rPr lang="uk-UA" sz="1600" b="1" dirty="0" smtClean="0">
              <a:solidFill>
                <a:schemeClr val="tx1"/>
              </a:solidFill>
            </a:rPr>
            <a:t>.</a:t>
          </a:r>
          <a:endParaRPr lang="uk-UA" sz="1600" b="1" dirty="0">
            <a:solidFill>
              <a:schemeClr val="tx1"/>
            </a:solidFill>
          </a:endParaRPr>
        </a:p>
      </dgm:t>
    </dgm:pt>
    <dgm:pt modelId="{08A7FEB7-86D5-4641-869C-64375AC96ECD}" type="parTrans" cxnId="{12A4BBBE-7758-4923-ACD5-CA249EF05116}">
      <dgm:prSet/>
      <dgm:spPr/>
      <dgm:t>
        <a:bodyPr/>
        <a:lstStyle/>
        <a:p>
          <a:endParaRPr lang="uk-UA" b="1">
            <a:solidFill>
              <a:schemeClr val="tx1"/>
            </a:solidFill>
          </a:endParaRPr>
        </a:p>
      </dgm:t>
    </dgm:pt>
    <dgm:pt modelId="{ED5019C9-43B0-4B12-83EC-981B17079C15}" type="sibTrans" cxnId="{12A4BBBE-7758-4923-ACD5-CA249EF05116}">
      <dgm:prSet/>
      <dgm:spPr/>
      <dgm:t>
        <a:bodyPr/>
        <a:lstStyle/>
        <a:p>
          <a:endParaRPr lang="uk-UA" b="1">
            <a:solidFill>
              <a:schemeClr val="tx1"/>
            </a:solidFill>
          </a:endParaRPr>
        </a:p>
      </dgm:t>
    </dgm:pt>
    <dgm:pt modelId="{3899516D-8DCB-4A52-A38F-9B190BD57020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676,5 </a:t>
          </a:r>
          <a:r>
            <a:rPr lang="uk-UA" sz="1600" b="1" dirty="0" err="1" smtClean="0">
              <a:solidFill>
                <a:schemeClr val="tx1"/>
              </a:solidFill>
            </a:rPr>
            <a:t>млн.грн</a:t>
          </a:r>
          <a:endParaRPr lang="uk-UA" sz="1600" b="1" dirty="0">
            <a:solidFill>
              <a:schemeClr val="tx1"/>
            </a:solidFill>
          </a:endParaRPr>
        </a:p>
      </dgm:t>
    </dgm:pt>
    <dgm:pt modelId="{63042D15-AB8E-4820-A46E-0364EAC9341F}" type="parTrans" cxnId="{361C5FEA-B5A9-41CA-B27B-96D8D1D30A15}">
      <dgm:prSet/>
      <dgm:spPr/>
      <dgm:t>
        <a:bodyPr/>
        <a:lstStyle/>
        <a:p>
          <a:endParaRPr lang="uk-UA" b="1">
            <a:solidFill>
              <a:schemeClr val="tx1"/>
            </a:solidFill>
          </a:endParaRPr>
        </a:p>
      </dgm:t>
    </dgm:pt>
    <dgm:pt modelId="{157A2544-9F10-4165-82C1-593A99B97740}" type="sibTrans" cxnId="{361C5FEA-B5A9-41CA-B27B-96D8D1D30A15}">
      <dgm:prSet/>
      <dgm:spPr/>
      <dgm:t>
        <a:bodyPr/>
        <a:lstStyle/>
        <a:p>
          <a:endParaRPr lang="uk-UA" b="1">
            <a:solidFill>
              <a:schemeClr val="tx1"/>
            </a:solidFill>
          </a:endParaRPr>
        </a:p>
      </dgm:t>
    </dgm:pt>
    <dgm:pt modelId="{F92C194E-48C7-407D-BFC0-228BBA527DAD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639,4</a:t>
          </a:r>
        </a:p>
        <a:p>
          <a:r>
            <a:rPr lang="uk-UA" sz="1200" b="1" dirty="0" err="1" smtClean="0">
              <a:solidFill>
                <a:schemeClr val="tx1"/>
              </a:solidFill>
            </a:rPr>
            <a:t>млн.грн</a:t>
          </a:r>
          <a:r>
            <a:rPr lang="uk-UA" sz="1200" b="1" dirty="0" smtClean="0">
              <a:solidFill>
                <a:schemeClr val="tx1"/>
              </a:solidFill>
            </a:rPr>
            <a:t>.</a:t>
          </a:r>
          <a:endParaRPr lang="uk-UA" sz="1200" b="1" dirty="0">
            <a:solidFill>
              <a:schemeClr val="tx1"/>
            </a:solidFill>
          </a:endParaRPr>
        </a:p>
      </dgm:t>
    </dgm:pt>
    <dgm:pt modelId="{001B9741-248B-4FE8-AA0F-210AD5D43B76}" type="parTrans" cxnId="{EF3A7515-7BA7-4619-8345-CCBE5F4F9CA8}">
      <dgm:prSet/>
      <dgm:spPr/>
      <dgm:t>
        <a:bodyPr/>
        <a:lstStyle/>
        <a:p>
          <a:endParaRPr lang="uk-UA" b="1">
            <a:solidFill>
              <a:schemeClr val="tx1"/>
            </a:solidFill>
          </a:endParaRPr>
        </a:p>
      </dgm:t>
    </dgm:pt>
    <dgm:pt modelId="{F4E24827-5E1F-4CD4-B32C-51B0332187DE}" type="sibTrans" cxnId="{EF3A7515-7BA7-4619-8345-CCBE5F4F9CA8}">
      <dgm:prSet/>
      <dgm:spPr/>
      <dgm:t>
        <a:bodyPr/>
        <a:lstStyle/>
        <a:p>
          <a:endParaRPr lang="uk-UA" b="1">
            <a:solidFill>
              <a:schemeClr val="tx1"/>
            </a:solidFill>
          </a:endParaRPr>
        </a:p>
      </dgm:t>
    </dgm:pt>
    <dgm:pt modelId="{B3D4AD19-F4CF-4940-AAEF-5B50EDA0F89D}">
      <dgm:prSet phldrT="[Текст]"/>
      <dgm:spPr/>
      <dgm:t>
        <a:bodyPr/>
        <a:lstStyle/>
        <a:p>
          <a:r>
            <a:rPr lang="uk-UA" b="1" dirty="0" smtClean="0">
              <a:solidFill>
                <a:schemeClr val="tx1"/>
              </a:solidFill>
            </a:rPr>
            <a:t> </a:t>
          </a:r>
          <a:endParaRPr lang="uk-UA" b="1" dirty="0">
            <a:solidFill>
              <a:schemeClr val="tx1"/>
            </a:solidFill>
          </a:endParaRPr>
        </a:p>
      </dgm:t>
    </dgm:pt>
    <dgm:pt modelId="{AA616C77-2927-4210-B7E9-93FCFA0C73AE}" type="parTrans" cxnId="{D5BB4CFA-53C7-4596-A993-C88830641343}">
      <dgm:prSet/>
      <dgm:spPr/>
      <dgm:t>
        <a:bodyPr/>
        <a:lstStyle/>
        <a:p>
          <a:endParaRPr lang="uk-UA" b="1">
            <a:solidFill>
              <a:schemeClr val="tx1"/>
            </a:solidFill>
          </a:endParaRPr>
        </a:p>
      </dgm:t>
    </dgm:pt>
    <dgm:pt modelId="{1607751A-D1B9-469C-A000-73F498DAEE30}" type="sibTrans" cxnId="{D5BB4CFA-53C7-4596-A993-C88830641343}">
      <dgm:prSet/>
      <dgm:spPr/>
      <dgm:t>
        <a:bodyPr/>
        <a:lstStyle/>
        <a:p>
          <a:endParaRPr lang="uk-UA" b="1">
            <a:solidFill>
              <a:schemeClr val="tx1"/>
            </a:solidFill>
          </a:endParaRPr>
        </a:p>
      </dgm:t>
    </dgm:pt>
    <dgm:pt modelId="{13E5C009-FD0B-47B7-970F-44CB807F9709}" type="pres">
      <dgm:prSet presAssocID="{09F484CC-CC41-4B01-B865-4EFA7099594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53C3C07-BDAE-487B-9040-69BD849DB8E9}" type="pres">
      <dgm:prSet presAssocID="{09F484CC-CC41-4B01-B865-4EFA70995940}" presName="ellipse" presStyleLbl="trBgShp" presStyleIdx="0" presStyleCnt="1" custScaleY="154129" custLinFactNeighborX="-3987" custLinFactNeighborY="93053"/>
      <dgm:spPr/>
    </dgm:pt>
    <dgm:pt modelId="{71155FEF-318C-498E-A907-79863807D610}" type="pres">
      <dgm:prSet presAssocID="{09F484CC-CC41-4B01-B865-4EFA70995940}" presName="arrow1" presStyleLbl="fgShp" presStyleIdx="0" presStyleCnt="1"/>
      <dgm:spPr/>
    </dgm:pt>
    <dgm:pt modelId="{D2FA8D9D-8A32-44BE-AE5A-26A950A2FDF1}" type="pres">
      <dgm:prSet presAssocID="{09F484CC-CC41-4B01-B865-4EFA70995940}" presName="rectangle" presStyleLbl="revTx" presStyleIdx="0" presStyleCnt="1" custScaleX="1867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68588FA-F321-4FB6-8917-3CC5468595EB}" type="pres">
      <dgm:prSet presAssocID="{3899516D-8DCB-4A52-A38F-9B190BD57020}" presName="item1" presStyleLbl="node1" presStyleIdx="0" presStyleCnt="3" custScaleX="118697" custLinFactNeighborX="-31852" custLinFactNeighborY="-79605">
        <dgm:presLayoutVars>
          <dgm:bulletEnabled val="1"/>
        </dgm:presLayoutVars>
      </dgm:prSet>
      <dgm:spPr>
        <a:prstGeom prst="upArrow">
          <a:avLst/>
        </a:prstGeom>
      </dgm:spPr>
      <dgm:t>
        <a:bodyPr/>
        <a:lstStyle/>
        <a:p>
          <a:endParaRPr lang="uk-UA"/>
        </a:p>
      </dgm:t>
    </dgm:pt>
    <dgm:pt modelId="{77EA66D9-75BC-4729-BC78-DCE217291163}" type="pres">
      <dgm:prSet presAssocID="{F92C194E-48C7-407D-BFC0-228BBA527DAD}" presName="item2" presStyleLbl="node1" presStyleIdx="1" presStyleCnt="3" custScaleX="112500" custLinFactNeighborX="-56597" custLinFactNeighborY="70973">
        <dgm:presLayoutVars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uk-UA"/>
        </a:p>
      </dgm:t>
    </dgm:pt>
    <dgm:pt modelId="{FF125E9A-C6D7-4277-B69B-8EB78A9A03C5}" type="pres">
      <dgm:prSet presAssocID="{B3D4AD19-F4CF-4940-AAEF-5B50EDA0F89D}" presName="item3" presStyleLbl="node1" presStyleIdx="2" presStyleCnt="3" custScaleY="88912" custLinFactNeighborX="34932" custLinFactNeighborY="95162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uk-UA"/>
        </a:p>
      </dgm:t>
    </dgm:pt>
    <dgm:pt modelId="{F39F9559-45CF-4C26-8A97-2E8B411428F4}" type="pres">
      <dgm:prSet presAssocID="{09F484CC-CC41-4B01-B865-4EFA70995940}" presName="funnel" presStyleLbl="trAlignAcc1" presStyleIdx="0" presStyleCnt="1" custScaleX="160045" custScaleY="142857" custLinFactNeighborX="0" custLinFactNeighborY="-223"/>
      <dgm:spPr/>
    </dgm:pt>
  </dgm:ptLst>
  <dgm:cxnLst>
    <dgm:cxn modelId="{D5BB4CFA-53C7-4596-A993-C88830641343}" srcId="{09F484CC-CC41-4B01-B865-4EFA70995940}" destId="{B3D4AD19-F4CF-4940-AAEF-5B50EDA0F89D}" srcOrd="3" destOrd="0" parTransId="{AA616C77-2927-4210-B7E9-93FCFA0C73AE}" sibTransId="{1607751A-D1B9-469C-A000-73F498DAEE30}"/>
    <dgm:cxn modelId="{544DEC9C-DFDF-4282-991D-F6FDA5685F3D}" type="presOf" srcId="{F92C194E-48C7-407D-BFC0-228BBA527DAD}" destId="{D68588FA-F321-4FB6-8917-3CC5468595EB}" srcOrd="0" destOrd="0" presId="urn:microsoft.com/office/officeart/2005/8/layout/funnel1"/>
    <dgm:cxn modelId="{361C5FEA-B5A9-41CA-B27B-96D8D1D30A15}" srcId="{09F484CC-CC41-4B01-B865-4EFA70995940}" destId="{3899516D-8DCB-4A52-A38F-9B190BD57020}" srcOrd="1" destOrd="0" parTransId="{63042D15-AB8E-4820-A46E-0364EAC9341F}" sibTransId="{157A2544-9F10-4165-82C1-593A99B97740}"/>
    <dgm:cxn modelId="{0D9D3F64-B640-43DE-9ECE-17DC988A578D}" type="presOf" srcId="{AF567425-9203-435F-9644-8F8A9237ADEA}" destId="{FF125E9A-C6D7-4277-B69B-8EB78A9A03C5}" srcOrd="0" destOrd="0" presId="urn:microsoft.com/office/officeart/2005/8/layout/funnel1"/>
    <dgm:cxn modelId="{12A4BBBE-7758-4923-ACD5-CA249EF05116}" srcId="{09F484CC-CC41-4B01-B865-4EFA70995940}" destId="{AF567425-9203-435F-9644-8F8A9237ADEA}" srcOrd="0" destOrd="0" parTransId="{08A7FEB7-86D5-4641-869C-64375AC96ECD}" sibTransId="{ED5019C9-43B0-4B12-83EC-981B17079C15}"/>
    <dgm:cxn modelId="{38B00F68-7791-4052-9157-ADC77BCD9F99}" type="presOf" srcId="{3899516D-8DCB-4A52-A38F-9B190BD57020}" destId="{77EA66D9-75BC-4729-BC78-DCE217291163}" srcOrd="0" destOrd="0" presId="urn:microsoft.com/office/officeart/2005/8/layout/funnel1"/>
    <dgm:cxn modelId="{70A8904E-1A33-4974-AAB7-AC108B1EDCA2}" type="presOf" srcId="{09F484CC-CC41-4B01-B865-4EFA70995940}" destId="{13E5C009-FD0B-47B7-970F-44CB807F9709}" srcOrd="0" destOrd="0" presId="urn:microsoft.com/office/officeart/2005/8/layout/funnel1"/>
    <dgm:cxn modelId="{4CEAE987-F23D-4081-8793-9E33BDD7AD5F}" type="presOf" srcId="{B3D4AD19-F4CF-4940-AAEF-5B50EDA0F89D}" destId="{D2FA8D9D-8A32-44BE-AE5A-26A950A2FDF1}" srcOrd="0" destOrd="0" presId="urn:microsoft.com/office/officeart/2005/8/layout/funnel1"/>
    <dgm:cxn modelId="{EF3A7515-7BA7-4619-8345-CCBE5F4F9CA8}" srcId="{09F484CC-CC41-4B01-B865-4EFA70995940}" destId="{F92C194E-48C7-407D-BFC0-228BBA527DAD}" srcOrd="2" destOrd="0" parTransId="{001B9741-248B-4FE8-AA0F-210AD5D43B76}" sibTransId="{F4E24827-5E1F-4CD4-B32C-51B0332187DE}"/>
    <dgm:cxn modelId="{4C0EFFEF-0994-41AD-9A79-42E1C6E068D4}" type="presParOf" srcId="{13E5C009-FD0B-47B7-970F-44CB807F9709}" destId="{E53C3C07-BDAE-487B-9040-69BD849DB8E9}" srcOrd="0" destOrd="0" presId="urn:microsoft.com/office/officeart/2005/8/layout/funnel1"/>
    <dgm:cxn modelId="{C4026831-29F0-4A31-A651-430793C34C82}" type="presParOf" srcId="{13E5C009-FD0B-47B7-970F-44CB807F9709}" destId="{71155FEF-318C-498E-A907-79863807D610}" srcOrd="1" destOrd="0" presId="urn:microsoft.com/office/officeart/2005/8/layout/funnel1"/>
    <dgm:cxn modelId="{2DE0BA75-70A8-4C93-8A7C-35A7A04AE22B}" type="presParOf" srcId="{13E5C009-FD0B-47B7-970F-44CB807F9709}" destId="{D2FA8D9D-8A32-44BE-AE5A-26A950A2FDF1}" srcOrd="2" destOrd="0" presId="urn:microsoft.com/office/officeart/2005/8/layout/funnel1"/>
    <dgm:cxn modelId="{6D7D3873-34D1-4C1D-8FD7-E8F557364E55}" type="presParOf" srcId="{13E5C009-FD0B-47B7-970F-44CB807F9709}" destId="{D68588FA-F321-4FB6-8917-3CC5468595EB}" srcOrd="3" destOrd="0" presId="urn:microsoft.com/office/officeart/2005/8/layout/funnel1"/>
    <dgm:cxn modelId="{F8C6627A-B01A-400A-A85D-6A0C35319A51}" type="presParOf" srcId="{13E5C009-FD0B-47B7-970F-44CB807F9709}" destId="{77EA66D9-75BC-4729-BC78-DCE217291163}" srcOrd="4" destOrd="0" presId="urn:microsoft.com/office/officeart/2005/8/layout/funnel1"/>
    <dgm:cxn modelId="{A22A1E54-ED39-478C-8E2F-99F79980E47E}" type="presParOf" srcId="{13E5C009-FD0B-47B7-970F-44CB807F9709}" destId="{FF125E9A-C6D7-4277-B69B-8EB78A9A03C5}" srcOrd="5" destOrd="0" presId="urn:microsoft.com/office/officeart/2005/8/layout/funnel1"/>
    <dgm:cxn modelId="{695DF7B1-07C6-4E8B-B283-76A31F23133D}" type="presParOf" srcId="{13E5C009-FD0B-47B7-970F-44CB807F9709}" destId="{F39F9559-45CF-4C26-8A97-2E8B411428F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51A1F-5839-4A7A-AC3A-0D12F0D8AE7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AC5A00E-A44A-4CE2-995A-7B002DBF1D1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70C0"/>
              </a:solidFill>
            </a:rPr>
            <a:t>оцінка поданих </a:t>
          </a:r>
          <a:r>
            <a:rPr lang="ru-RU" sz="1800" b="1" dirty="0" err="1" smtClean="0">
              <a:solidFill>
                <a:srgbClr val="0070C0"/>
              </a:solidFill>
            </a:rPr>
            <a:t>проектів</a:t>
          </a:r>
          <a:r>
            <a:rPr lang="ru-RU" sz="1800" b="1" dirty="0" smtClean="0">
              <a:solidFill>
                <a:srgbClr val="0070C0"/>
              </a:solidFill>
            </a:rPr>
            <a:t> на </a:t>
          </a:r>
          <a:r>
            <a:rPr lang="ru-RU" sz="1800" b="1" dirty="0" err="1" smtClean="0">
              <a:solidFill>
                <a:srgbClr val="0070C0"/>
              </a:solidFill>
            </a:rPr>
            <a:t>відповідність</a:t>
          </a:r>
          <a:r>
            <a:rPr lang="ru-RU" sz="1800" b="1" dirty="0" smtClean="0">
              <a:solidFill>
                <a:srgbClr val="0070C0"/>
              </a:solidFill>
            </a:rPr>
            <a:t> </a:t>
          </a:r>
          <a:r>
            <a:rPr lang="ru-RU" sz="1800" b="1" dirty="0" err="1" smtClean="0">
              <a:solidFill>
                <a:srgbClr val="0070C0"/>
              </a:solidFill>
            </a:rPr>
            <a:t>вимогам</a:t>
          </a:r>
          <a:r>
            <a:rPr lang="ru-RU" sz="1800" b="1" dirty="0" smtClean="0">
              <a:solidFill>
                <a:srgbClr val="0070C0"/>
              </a:solidFill>
            </a:rPr>
            <a:t> </a:t>
          </a:r>
          <a:r>
            <a:rPr lang="ru-RU" sz="1800" b="1" dirty="0" err="1" smtClean="0">
              <a:solidFill>
                <a:srgbClr val="0070C0"/>
              </a:solidFill>
            </a:rPr>
            <a:t>програми</a:t>
          </a:r>
          <a:r>
            <a:rPr lang="ru-RU" sz="1800" b="1" dirty="0" smtClean="0">
              <a:solidFill>
                <a:srgbClr val="0070C0"/>
              </a:solidFill>
            </a:rPr>
            <a:t> та </a:t>
          </a:r>
          <a:r>
            <a:rPr lang="ru-RU" sz="1800" b="1" dirty="0" err="1" smtClean="0">
              <a:solidFill>
                <a:srgbClr val="0070C0"/>
              </a:solidFill>
            </a:rPr>
            <a:t>можливість</a:t>
          </a:r>
          <a:r>
            <a:rPr lang="ru-RU" sz="1800" b="1" dirty="0" smtClean="0">
              <a:solidFill>
                <a:srgbClr val="0070C0"/>
              </a:solidFill>
            </a:rPr>
            <a:t> </a:t>
          </a:r>
          <a:r>
            <a:rPr lang="ru-RU" sz="1800" b="1" dirty="0" err="1" smtClean="0">
              <a:solidFill>
                <a:srgbClr val="0070C0"/>
              </a:solidFill>
            </a:rPr>
            <a:t>практичної</a:t>
          </a:r>
          <a:r>
            <a:rPr lang="ru-RU" sz="1800" b="1" dirty="0" smtClean="0">
              <a:solidFill>
                <a:srgbClr val="0070C0"/>
              </a:solidFill>
            </a:rPr>
            <a:t> </a:t>
          </a:r>
          <a:r>
            <a:rPr lang="ru-RU" sz="1800" b="1" dirty="0" err="1" smtClean="0">
              <a:solidFill>
                <a:srgbClr val="0070C0"/>
              </a:solidFill>
            </a:rPr>
            <a:t>реалізації</a:t>
          </a:r>
          <a:endParaRPr lang="ru-RU" sz="1800" b="1" dirty="0" smtClean="0">
            <a:solidFill>
              <a:srgbClr val="0070C0"/>
            </a:solidFill>
          </a:endParaRPr>
        </a:p>
        <a:p>
          <a:r>
            <a:rPr lang="uk-UA" sz="1800" b="1" dirty="0" smtClean="0">
              <a:solidFill>
                <a:srgbClr val="0070C0"/>
              </a:solidFill>
            </a:rPr>
            <a:t>до 23 вересня 2016 року</a:t>
          </a:r>
          <a:endParaRPr lang="ru-RU" sz="1800" b="1" dirty="0">
            <a:solidFill>
              <a:srgbClr val="0070C0"/>
            </a:solidFill>
          </a:endParaRPr>
        </a:p>
      </dgm:t>
    </dgm:pt>
    <dgm:pt modelId="{6B9F983D-2B39-43D9-BE99-1FD4E29FA85E}" type="parTrans" cxnId="{902C28CB-4311-40DB-9262-74C6D3906584}">
      <dgm:prSet/>
      <dgm:spPr/>
      <dgm:t>
        <a:bodyPr/>
        <a:lstStyle/>
        <a:p>
          <a:endParaRPr lang="ru-RU"/>
        </a:p>
      </dgm:t>
    </dgm:pt>
    <dgm:pt modelId="{2B1F8ED2-B757-4641-BF04-F39E0895D103}" type="sibTrans" cxnId="{902C28CB-4311-40DB-9262-74C6D3906584}">
      <dgm:prSet/>
      <dgm:spPr/>
      <dgm:t>
        <a:bodyPr/>
        <a:lstStyle/>
        <a:p>
          <a:endParaRPr lang="ru-RU"/>
        </a:p>
      </dgm:t>
    </dgm:pt>
    <dgm:pt modelId="{DBBA6B99-A295-4BB1-875F-8F6DD810B22D}">
      <dgm:prSet phldrT="[Текст]"/>
      <dgm:spPr/>
      <dgm:t>
        <a:bodyPr/>
        <a:lstStyle/>
        <a:p>
          <a:r>
            <a:rPr lang="uk-UA" b="1" dirty="0" smtClean="0">
              <a:solidFill>
                <a:schemeClr val="accent3">
                  <a:lumMod val="50000"/>
                </a:schemeClr>
              </a:solidFill>
            </a:rPr>
            <a:t>голосування за проекти які допущені до голосування</a:t>
          </a:r>
        </a:p>
        <a:p>
          <a:r>
            <a:rPr lang="uk-UA" b="1" dirty="0" smtClean="0">
              <a:solidFill>
                <a:schemeClr val="accent3">
                  <a:lumMod val="50000"/>
                </a:schemeClr>
              </a:solidFill>
            </a:rPr>
            <a:t>з 1 по 14 листопада 2016 року</a:t>
          </a:r>
          <a:endParaRPr lang="ru-RU" b="1" dirty="0">
            <a:solidFill>
              <a:schemeClr val="accent3">
                <a:lumMod val="50000"/>
              </a:schemeClr>
            </a:solidFill>
          </a:endParaRPr>
        </a:p>
      </dgm:t>
    </dgm:pt>
    <dgm:pt modelId="{E20C88AE-DB47-4A2E-A113-645DEC96F7B9}" type="parTrans" cxnId="{7AE8116B-FA22-4BFC-AE4C-E10027533576}">
      <dgm:prSet/>
      <dgm:spPr/>
      <dgm:t>
        <a:bodyPr/>
        <a:lstStyle/>
        <a:p>
          <a:endParaRPr lang="ru-RU"/>
        </a:p>
      </dgm:t>
    </dgm:pt>
    <dgm:pt modelId="{3076BEE6-DE5B-4378-B649-C8675EED3935}" type="sibTrans" cxnId="{7AE8116B-FA22-4BFC-AE4C-E10027533576}">
      <dgm:prSet/>
      <dgm:spPr/>
      <dgm:t>
        <a:bodyPr/>
        <a:lstStyle/>
        <a:p>
          <a:endParaRPr lang="ru-RU"/>
        </a:p>
      </dgm:t>
    </dgm:pt>
    <dgm:pt modelId="{4D0D5809-A9BB-4C7D-AEC9-A4EC7BEE0DA7}">
      <dgm:prSet phldrT="[Текст]"/>
      <dgm:spPr/>
      <dgm:t>
        <a:bodyPr/>
        <a:lstStyle/>
        <a:p>
          <a:r>
            <a:rPr lang="uk-UA" b="1" dirty="0" smtClean="0">
              <a:solidFill>
                <a:schemeClr val="accent6">
                  <a:lumMod val="50000"/>
                </a:schemeClr>
              </a:solidFill>
            </a:rPr>
            <a:t>визначення проектів переможців за найбільшою кількістю отриманих голосів в межах суми 5 </a:t>
          </a:r>
          <a:r>
            <a:rPr lang="uk-UA" b="1" dirty="0" err="1" smtClean="0">
              <a:solidFill>
                <a:schemeClr val="accent6">
                  <a:lumMod val="50000"/>
                </a:schemeClr>
              </a:solidFill>
            </a:rPr>
            <a:t>млн.грн</a:t>
          </a:r>
          <a:r>
            <a:rPr lang="uk-UA" b="1" dirty="0" smtClean="0">
              <a:solidFill>
                <a:schemeClr val="accent6">
                  <a:lumMod val="50000"/>
                </a:schemeClr>
              </a:solidFill>
            </a:rPr>
            <a:t>. </a:t>
          </a:r>
          <a:endParaRPr lang="ru-RU" b="1" dirty="0">
            <a:solidFill>
              <a:schemeClr val="accent6">
                <a:lumMod val="50000"/>
              </a:schemeClr>
            </a:solidFill>
          </a:endParaRPr>
        </a:p>
      </dgm:t>
    </dgm:pt>
    <dgm:pt modelId="{A36E41BA-E5C3-41DF-A8F0-FBF3E9062E29}" type="parTrans" cxnId="{666D9907-ED90-4A88-9F6D-B0F4C8E60608}">
      <dgm:prSet/>
      <dgm:spPr/>
      <dgm:t>
        <a:bodyPr/>
        <a:lstStyle/>
        <a:p>
          <a:endParaRPr lang="ru-RU"/>
        </a:p>
      </dgm:t>
    </dgm:pt>
    <dgm:pt modelId="{059836C3-13FC-465A-AFAA-87B2F00C00AA}" type="sibTrans" cxnId="{666D9907-ED90-4A88-9F6D-B0F4C8E60608}">
      <dgm:prSet/>
      <dgm:spPr/>
      <dgm:t>
        <a:bodyPr/>
        <a:lstStyle/>
        <a:p>
          <a:endParaRPr lang="ru-RU"/>
        </a:p>
      </dgm:t>
    </dgm:pt>
    <dgm:pt modelId="{22BAB1A0-D720-434E-9CEC-7720B2DA5FA3}" type="pres">
      <dgm:prSet presAssocID="{89F51A1F-5839-4A7A-AC3A-0D12F0D8AE72}" presName="arrowDiagram" presStyleCnt="0">
        <dgm:presLayoutVars>
          <dgm:chMax val="5"/>
          <dgm:dir/>
          <dgm:resizeHandles val="exact"/>
        </dgm:presLayoutVars>
      </dgm:prSet>
      <dgm:spPr/>
    </dgm:pt>
    <dgm:pt modelId="{C5CE9518-35FC-4022-B687-578A76897908}" type="pres">
      <dgm:prSet presAssocID="{89F51A1F-5839-4A7A-AC3A-0D12F0D8AE72}" presName="arrow" presStyleLbl="bgShp" presStyleIdx="0" presStyleCnt="1" custScaleX="101331"/>
      <dgm:spPr/>
    </dgm:pt>
    <dgm:pt modelId="{0AF445BD-C67F-44CC-A364-0B09015E75EF}" type="pres">
      <dgm:prSet presAssocID="{89F51A1F-5839-4A7A-AC3A-0D12F0D8AE72}" presName="arrowDiagram3" presStyleCnt="0"/>
      <dgm:spPr/>
    </dgm:pt>
    <dgm:pt modelId="{79FB7823-144E-4617-9224-522785EEB67D}" type="pres">
      <dgm:prSet presAssocID="{0AC5A00E-A44A-4CE2-995A-7B002DBF1D1B}" presName="bullet3a" presStyleLbl="node1" presStyleIdx="0" presStyleCnt="3"/>
      <dgm:spPr/>
    </dgm:pt>
    <dgm:pt modelId="{50557D7C-CC32-4411-AF1E-3416A09ED47B}" type="pres">
      <dgm:prSet presAssocID="{0AC5A00E-A44A-4CE2-995A-7B002DBF1D1B}" presName="textBox3a" presStyleLbl="revTx" presStyleIdx="0" presStyleCnt="3" custScaleX="139460" custScaleY="230143" custLinFactNeighborX="-40356" custLinFactNeighborY="74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DA865-34B8-4269-BDD6-C9F476253009}" type="pres">
      <dgm:prSet presAssocID="{DBBA6B99-A295-4BB1-875F-8F6DD810B22D}" presName="bullet3b" presStyleLbl="node1" presStyleIdx="1" presStyleCnt="3"/>
      <dgm:spPr>
        <a:solidFill>
          <a:schemeClr val="accent3">
            <a:lumMod val="75000"/>
          </a:schemeClr>
        </a:solidFill>
      </dgm:spPr>
    </dgm:pt>
    <dgm:pt modelId="{D13F38E3-87FB-44C6-90BA-9C87B94011FA}" type="pres">
      <dgm:prSet presAssocID="{DBBA6B99-A295-4BB1-875F-8F6DD810B22D}" presName="textBox3b" presStyleLbl="revTx" presStyleIdx="1" presStyleCnt="3" custScaleX="142045" custLinFactNeighborX="0" custLinFactNeighborY="6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ED6550-7D73-4053-A79F-92A11040196E}" type="pres">
      <dgm:prSet presAssocID="{4D0D5809-A9BB-4C7D-AEC9-A4EC7BEE0DA7}" presName="bullet3c" presStyleLbl="node1" presStyleIdx="2" presStyleCnt="3"/>
      <dgm:spPr>
        <a:solidFill>
          <a:schemeClr val="accent6">
            <a:lumMod val="75000"/>
          </a:schemeClr>
        </a:solidFill>
      </dgm:spPr>
    </dgm:pt>
    <dgm:pt modelId="{D3A37AEF-6E20-46E6-9DF6-E1030FFCD61C}" type="pres">
      <dgm:prSet presAssocID="{4D0D5809-A9BB-4C7D-AEC9-A4EC7BEE0DA7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B73EF9-8C35-4BC0-9168-1524EADC5D56}" type="presOf" srcId="{89F51A1F-5839-4A7A-AC3A-0D12F0D8AE72}" destId="{22BAB1A0-D720-434E-9CEC-7720B2DA5FA3}" srcOrd="0" destOrd="0" presId="urn:microsoft.com/office/officeart/2005/8/layout/arrow2"/>
    <dgm:cxn modelId="{666D9907-ED90-4A88-9F6D-B0F4C8E60608}" srcId="{89F51A1F-5839-4A7A-AC3A-0D12F0D8AE72}" destId="{4D0D5809-A9BB-4C7D-AEC9-A4EC7BEE0DA7}" srcOrd="2" destOrd="0" parTransId="{A36E41BA-E5C3-41DF-A8F0-FBF3E9062E29}" sibTransId="{059836C3-13FC-465A-AFAA-87B2F00C00AA}"/>
    <dgm:cxn modelId="{A66D9E94-ACD2-4311-93AB-977F56226884}" type="presOf" srcId="{4D0D5809-A9BB-4C7D-AEC9-A4EC7BEE0DA7}" destId="{D3A37AEF-6E20-46E6-9DF6-E1030FFCD61C}" srcOrd="0" destOrd="0" presId="urn:microsoft.com/office/officeart/2005/8/layout/arrow2"/>
    <dgm:cxn modelId="{902C28CB-4311-40DB-9262-74C6D3906584}" srcId="{89F51A1F-5839-4A7A-AC3A-0D12F0D8AE72}" destId="{0AC5A00E-A44A-4CE2-995A-7B002DBF1D1B}" srcOrd="0" destOrd="0" parTransId="{6B9F983D-2B39-43D9-BE99-1FD4E29FA85E}" sibTransId="{2B1F8ED2-B757-4641-BF04-F39E0895D103}"/>
    <dgm:cxn modelId="{C5E44B59-05D3-448D-8E40-A2C2083959AA}" type="presOf" srcId="{0AC5A00E-A44A-4CE2-995A-7B002DBF1D1B}" destId="{50557D7C-CC32-4411-AF1E-3416A09ED47B}" srcOrd="0" destOrd="0" presId="urn:microsoft.com/office/officeart/2005/8/layout/arrow2"/>
    <dgm:cxn modelId="{E7D7D49F-17DC-4E63-8432-CA7BE1C2AA53}" type="presOf" srcId="{DBBA6B99-A295-4BB1-875F-8F6DD810B22D}" destId="{D13F38E3-87FB-44C6-90BA-9C87B94011FA}" srcOrd="0" destOrd="0" presId="urn:microsoft.com/office/officeart/2005/8/layout/arrow2"/>
    <dgm:cxn modelId="{7AE8116B-FA22-4BFC-AE4C-E10027533576}" srcId="{89F51A1F-5839-4A7A-AC3A-0D12F0D8AE72}" destId="{DBBA6B99-A295-4BB1-875F-8F6DD810B22D}" srcOrd="1" destOrd="0" parTransId="{E20C88AE-DB47-4A2E-A113-645DEC96F7B9}" sibTransId="{3076BEE6-DE5B-4378-B649-C8675EED3935}"/>
    <dgm:cxn modelId="{7A852CB1-42A8-4326-A9D9-7D46E964AE39}" type="presParOf" srcId="{22BAB1A0-D720-434E-9CEC-7720B2DA5FA3}" destId="{C5CE9518-35FC-4022-B687-578A76897908}" srcOrd="0" destOrd="0" presId="urn:microsoft.com/office/officeart/2005/8/layout/arrow2"/>
    <dgm:cxn modelId="{085B48D1-820D-4456-8508-3777B8EE6C06}" type="presParOf" srcId="{22BAB1A0-D720-434E-9CEC-7720B2DA5FA3}" destId="{0AF445BD-C67F-44CC-A364-0B09015E75EF}" srcOrd="1" destOrd="0" presId="urn:microsoft.com/office/officeart/2005/8/layout/arrow2"/>
    <dgm:cxn modelId="{41F9CC38-36A9-4E51-9B8E-09ABF1F1258F}" type="presParOf" srcId="{0AF445BD-C67F-44CC-A364-0B09015E75EF}" destId="{79FB7823-144E-4617-9224-522785EEB67D}" srcOrd="0" destOrd="0" presId="urn:microsoft.com/office/officeart/2005/8/layout/arrow2"/>
    <dgm:cxn modelId="{32687B0C-7AD0-4C7A-9F79-FDBC754D2F58}" type="presParOf" srcId="{0AF445BD-C67F-44CC-A364-0B09015E75EF}" destId="{50557D7C-CC32-4411-AF1E-3416A09ED47B}" srcOrd="1" destOrd="0" presId="urn:microsoft.com/office/officeart/2005/8/layout/arrow2"/>
    <dgm:cxn modelId="{6185771E-6DA0-4076-91B8-5A21E7B3BC0D}" type="presParOf" srcId="{0AF445BD-C67F-44CC-A364-0B09015E75EF}" destId="{456DA865-34B8-4269-BDD6-C9F476253009}" srcOrd="2" destOrd="0" presId="urn:microsoft.com/office/officeart/2005/8/layout/arrow2"/>
    <dgm:cxn modelId="{CFA0E4E9-BAF5-4F0C-B90A-32108FA157A0}" type="presParOf" srcId="{0AF445BD-C67F-44CC-A364-0B09015E75EF}" destId="{D13F38E3-87FB-44C6-90BA-9C87B94011FA}" srcOrd="3" destOrd="0" presId="urn:microsoft.com/office/officeart/2005/8/layout/arrow2"/>
    <dgm:cxn modelId="{C35CEE01-5A87-45B8-8689-7FBB26578B87}" type="presParOf" srcId="{0AF445BD-C67F-44CC-A364-0B09015E75EF}" destId="{95ED6550-7D73-4053-A79F-92A11040196E}" srcOrd="4" destOrd="0" presId="urn:microsoft.com/office/officeart/2005/8/layout/arrow2"/>
    <dgm:cxn modelId="{679BB954-FB2C-4210-8787-715EF00103D5}" type="presParOf" srcId="{0AF445BD-C67F-44CC-A364-0B09015E75EF}" destId="{D3A37AEF-6E20-46E6-9DF6-E1030FFCD61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C3C07-BDAE-487B-9040-69BD849DB8E9}">
      <dsp:nvSpPr>
        <dsp:cNvPr id="0" name=""/>
        <dsp:cNvSpPr/>
      </dsp:nvSpPr>
      <dsp:spPr>
        <a:xfrm>
          <a:off x="1071584" y="1220795"/>
          <a:ext cx="3276600" cy="1753864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55FEF-318C-498E-A907-79863807D610}">
      <dsp:nvSpPr>
        <dsp:cNvPr id="0" name=""/>
        <dsp:cNvSpPr/>
      </dsp:nvSpPr>
      <dsp:spPr>
        <a:xfrm>
          <a:off x="2528103" y="3256278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A8D9D-8A32-44BE-AE5A-26A950A2FDF1}">
      <dsp:nvSpPr>
        <dsp:cNvPr id="0" name=""/>
        <dsp:cNvSpPr/>
      </dsp:nvSpPr>
      <dsp:spPr>
        <a:xfrm>
          <a:off x="5" y="3581398"/>
          <a:ext cx="5691195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b="1" kern="1200" dirty="0" smtClean="0">
              <a:solidFill>
                <a:schemeClr val="tx1"/>
              </a:solidFill>
            </a:rPr>
            <a:t> </a:t>
          </a:r>
          <a:endParaRPr lang="uk-UA" sz="2700" b="1" kern="1200" dirty="0">
            <a:solidFill>
              <a:schemeClr val="tx1"/>
            </a:solidFill>
          </a:endParaRPr>
        </a:p>
      </dsp:txBody>
      <dsp:txXfrm>
        <a:off x="5" y="3581398"/>
        <a:ext cx="5691195" cy="762000"/>
      </dsp:txXfrm>
    </dsp:sp>
    <dsp:sp modelId="{D68588FA-F321-4FB6-8917-3CC5468595EB}">
      <dsp:nvSpPr>
        <dsp:cNvPr id="0" name=""/>
        <dsp:cNvSpPr/>
      </dsp:nvSpPr>
      <dsp:spPr>
        <a:xfrm>
          <a:off x="1922561" y="785817"/>
          <a:ext cx="1356706" cy="114300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639,4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err="1" smtClean="0">
              <a:solidFill>
                <a:schemeClr val="tx1"/>
              </a:solidFill>
            </a:rPr>
            <a:t>млн.грн</a:t>
          </a:r>
          <a:r>
            <a:rPr lang="uk-UA" sz="1200" b="1" kern="1200" dirty="0" smtClean="0">
              <a:solidFill>
                <a:schemeClr val="tx1"/>
              </a:solidFill>
            </a:rPr>
            <a:t>.</a:t>
          </a:r>
          <a:endParaRPr lang="uk-UA" sz="1200" b="1" kern="1200" dirty="0">
            <a:solidFill>
              <a:schemeClr val="tx1"/>
            </a:solidFill>
          </a:endParaRPr>
        </a:p>
      </dsp:txBody>
      <dsp:txXfrm>
        <a:off x="2261738" y="1071567"/>
        <a:ext cx="678353" cy="857250"/>
      </dsp:txXfrm>
    </dsp:sp>
    <dsp:sp modelId="{77EA66D9-75BC-4729-BC78-DCE217291163}">
      <dsp:nvSpPr>
        <dsp:cNvPr id="0" name=""/>
        <dsp:cNvSpPr/>
      </dsp:nvSpPr>
      <dsp:spPr>
        <a:xfrm>
          <a:off x="857261" y="1649420"/>
          <a:ext cx="1285875" cy="1143000"/>
        </a:xfrm>
        <a:prstGeom prst="lef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676,5 </a:t>
          </a:r>
          <a:r>
            <a:rPr lang="uk-UA" sz="1600" b="1" kern="1200" dirty="0" err="1" smtClean="0">
              <a:solidFill>
                <a:schemeClr val="tx1"/>
              </a:solidFill>
            </a:rPr>
            <a:t>млн.грн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1143011" y="1935170"/>
        <a:ext cx="1000125" cy="571500"/>
      </dsp:txXfrm>
    </dsp:sp>
    <dsp:sp modelId="{FF125E9A-C6D7-4277-B69B-8EB78A9A03C5}">
      <dsp:nvSpPr>
        <dsp:cNvPr id="0" name=""/>
        <dsp:cNvSpPr/>
      </dsp:nvSpPr>
      <dsp:spPr>
        <a:xfrm>
          <a:off x="3143275" y="1712916"/>
          <a:ext cx="1143000" cy="1016264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1"/>
              </a:solidFill>
            </a:rPr>
            <a:t>65,6 </a:t>
          </a:r>
          <a:r>
            <a:rPr lang="uk-UA" sz="1600" b="1" kern="1200" dirty="0" err="1" smtClean="0">
              <a:solidFill>
                <a:schemeClr val="tx1"/>
              </a:solidFill>
            </a:rPr>
            <a:t>млн.грн</a:t>
          </a:r>
          <a:r>
            <a:rPr lang="uk-UA" sz="1600" b="1" kern="1200" dirty="0" smtClean="0">
              <a:solidFill>
                <a:schemeClr val="tx1"/>
              </a:solidFill>
            </a:rPr>
            <a:t>.</a:t>
          </a:r>
          <a:endParaRPr lang="uk-UA" sz="1600" b="1" kern="1200" dirty="0">
            <a:solidFill>
              <a:schemeClr val="tx1"/>
            </a:solidFill>
          </a:endParaRPr>
        </a:p>
      </dsp:txBody>
      <dsp:txXfrm>
        <a:off x="3143275" y="1966982"/>
        <a:ext cx="888934" cy="508132"/>
      </dsp:txXfrm>
    </dsp:sp>
    <dsp:sp modelId="{F39F9559-45CF-4C26-8A97-2E8B411428F4}">
      <dsp:nvSpPr>
        <dsp:cNvPr id="0" name=""/>
        <dsp:cNvSpPr/>
      </dsp:nvSpPr>
      <dsp:spPr>
        <a:xfrm>
          <a:off x="2" y="-279398"/>
          <a:ext cx="5691200" cy="406399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CE9518-35FC-4022-B687-578A76897908}">
      <dsp:nvSpPr>
        <dsp:cNvPr id="0" name=""/>
        <dsp:cNvSpPr/>
      </dsp:nvSpPr>
      <dsp:spPr>
        <a:xfrm>
          <a:off x="-41836" y="844988"/>
          <a:ext cx="6370217" cy="392909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FB7823-144E-4617-9224-522785EEB67D}">
      <dsp:nvSpPr>
        <dsp:cNvPr id="0" name=""/>
        <dsp:cNvSpPr/>
      </dsp:nvSpPr>
      <dsp:spPr>
        <a:xfrm>
          <a:off x="798391" y="3556846"/>
          <a:ext cx="163450" cy="1634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57D7C-CC32-4411-AF1E-3416A09ED47B}">
      <dsp:nvSpPr>
        <dsp:cNvPr id="0" name=""/>
        <dsp:cNvSpPr/>
      </dsp:nvSpPr>
      <dsp:spPr>
        <a:xfrm>
          <a:off x="0" y="3744667"/>
          <a:ext cx="2042760" cy="2613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09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70C0"/>
              </a:solidFill>
            </a:rPr>
            <a:t>оцінка поданих </a:t>
          </a:r>
          <a:r>
            <a:rPr lang="ru-RU" sz="1800" b="1" kern="1200" dirty="0" err="1" smtClean="0">
              <a:solidFill>
                <a:srgbClr val="0070C0"/>
              </a:solidFill>
            </a:rPr>
            <a:t>проектів</a:t>
          </a:r>
          <a:r>
            <a:rPr lang="ru-RU" sz="1800" b="1" kern="1200" dirty="0" smtClean="0">
              <a:solidFill>
                <a:srgbClr val="0070C0"/>
              </a:solidFill>
            </a:rPr>
            <a:t> на </a:t>
          </a:r>
          <a:r>
            <a:rPr lang="ru-RU" sz="1800" b="1" kern="1200" dirty="0" err="1" smtClean="0">
              <a:solidFill>
                <a:srgbClr val="0070C0"/>
              </a:solidFill>
            </a:rPr>
            <a:t>відповідність</a:t>
          </a:r>
          <a:r>
            <a:rPr lang="ru-RU" sz="1800" b="1" kern="1200" dirty="0" smtClean="0">
              <a:solidFill>
                <a:srgbClr val="0070C0"/>
              </a:solidFill>
            </a:rPr>
            <a:t> </a:t>
          </a:r>
          <a:r>
            <a:rPr lang="ru-RU" sz="1800" b="1" kern="1200" dirty="0" err="1" smtClean="0">
              <a:solidFill>
                <a:srgbClr val="0070C0"/>
              </a:solidFill>
            </a:rPr>
            <a:t>вимогам</a:t>
          </a:r>
          <a:r>
            <a:rPr lang="ru-RU" sz="1800" b="1" kern="1200" dirty="0" smtClean="0">
              <a:solidFill>
                <a:srgbClr val="0070C0"/>
              </a:solidFill>
            </a:rPr>
            <a:t> </a:t>
          </a:r>
          <a:r>
            <a:rPr lang="ru-RU" sz="1800" b="1" kern="1200" dirty="0" err="1" smtClean="0">
              <a:solidFill>
                <a:srgbClr val="0070C0"/>
              </a:solidFill>
            </a:rPr>
            <a:t>програми</a:t>
          </a:r>
          <a:r>
            <a:rPr lang="ru-RU" sz="1800" b="1" kern="1200" dirty="0" smtClean="0">
              <a:solidFill>
                <a:srgbClr val="0070C0"/>
              </a:solidFill>
            </a:rPr>
            <a:t> та </a:t>
          </a:r>
          <a:r>
            <a:rPr lang="ru-RU" sz="1800" b="1" kern="1200" dirty="0" err="1" smtClean="0">
              <a:solidFill>
                <a:srgbClr val="0070C0"/>
              </a:solidFill>
            </a:rPr>
            <a:t>можливість</a:t>
          </a:r>
          <a:r>
            <a:rPr lang="ru-RU" sz="1800" b="1" kern="1200" dirty="0" smtClean="0">
              <a:solidFill>
                <a:srgbClr val="0070C0"/>
              </a:solidFill>
            </a:rPr>
            <a:t> </a:t>
          </a:r>
          <a:r>
            <a:rPr lang="ru-RU" sz="1800" b="1" kern="1200" dirty="0" err="1" smtClean="0">
              <a:solidFill>
                <a:srgbClr val="0070C0"/>
              </a:solidFill>
            </a:rPr>
            <a:t>практичної</a:t>
          </a:r>
          <a:r>
            <a:rPr lang="ru-RU" sz="1800" b="1" kern="1200" dirty="0" smtClean="0">
              <a:solidFill>
                <a:srgbClr val="0070C0"/>
              </a:solidFill>
            </a:rPr>
            <a:t> </a:t>
          </a:r>
          <a:r>
            <a:rPr lang="ru-RU" sz="1800" b="1" kern="1200" dirty="0" err="1" smtClean="0">
              <a:solidFill>
                <a:srgbClr val="0070C0"/>
              </a:solidFill>
            </a:rPr>
            <a:t>реалізації</a:t>
          </a:r>
          <a:endParaRPr lang="ru-RU" sz="1800" b="1" kern="1200" dirty="0" smtClean="0">
            <a:solidFill>
              <a:srgbClr val="0070C0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70C0"/>
              </a:solidFill>
            </a:rPr>
            <a:t>до 23 вересня 2016 року</a:t>
          </a:r>
          <a:endParaRPr lang="ru-RU" sz="1800" b="1" kern="1200" dirty="0">
            <a:solidFill>
              <a:srgbClr val="0070C0"/>
            </a:solidFill>
          </a:endParaRPr>
        </a:p>
      </dsp:txBody>
      <dsp:txXfrm>
        <a:off x="0" y="3744667"/>
        <a:ext cx="2042760" cy="2613289"/>
      </dsp:txXfrm>
    </dsp:sp>
    <dsp:sp modelId="{456DA865-34B8-4269-BDD6-C9F476253009}">
      <dsp:nvSpPr>
        <dsp:cNvPr id="0" name=""/>
        <dsp:cNvSpPr/>
      </dsp:nvSpPr>
      <dsp:spPr>
        <a:xfrm>
          <a:off x="2241152" y="2488919"/>
          <a:ext cx="295467" cy="295467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F38E3-87FB-44C6-90BA-9C87B94011FA}">
      <dsp:nvSpPr>
        <dsp:cNvPr id="0" name=""/>
        <dsp:cNvSpPr/>
      </dsp:nvSpPr>
      <dsp:spPr>
        <a:xfrm>
          <a:off x="2071705" y="2778727"/>
          <a:ext cx="2143133" cy="2137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56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3">
                  <a:lumMod val="50000"/>
                </a:schemeClr>
              </a:solidFill>
            </a:rPr>
            <a:t>голосування за проекти які допущені до голосування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3">
                  <a:lumMod val="50000"/>
                </a:schemeClr>
              </a:solidFill>
            </a:rPr>
            <a:t>з 1 по 14 листопада 2016 року</a:t>
          </a:r>
          <a:endParaRPr lang="ru-RU" sz="1800" b="1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071705" y="2778727"/>
        <a:ext cx="2143133" cy="2137424"/>
      </dsp:txXfrm>
    </dsp:sp>
    <dsp:sp modelId="{95ED6550-7D73-4053-A79F-92A11040196E}">
      <dsp:nvSpPr>
        <dsp:cNvPr id="0" name=""/>
        <dsp:cNvSpPr/>
      </dsp:nvSpPr>
      <dsp:spPr>
        <a:xfrm>
          <a:off x="3976239" y="1839048"/>
          <a:ext cx="408625" cy="40862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A37AEF-6E20-46E6-9DF6-E1030FFCD61C}">
      <dsp:nvSpPr>
        <dsp:cNvPr id="0" name=""/>
        <dsp:cNvSpPr/>
      </dsp:nvSpPr>
      <dsp:spPr>
        <a:xfrm>
          <a:off x="4180551" y="2043360"/>
          <a:ext cx="1508770" cy="2730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522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accent6">
                  <a:lumMod val="50000"/>
                </a:schemeClr>
              </a:solidFill>
            </a:rPr>
            <a:t>визначення проектів переможців за найбільшою кількістю отриманих голосів в межах суми 5 </a:t>
          </a:r>
          <a:r>
            <a:rPr lang="uk-UA" sz="1800" b="1" kern="1200" dirty="0" err="1" smtClean="0">
              <a:solidFill>
                <a:schemeClr val="accent6">
                  <a:lumMod val="50000"/>
                </a:schemeClr>
              </a:solidFill>
            </a:rPr>
            <a:t>млн.грн</a:t>
          </a:r>
          <a:r>
            <a:rPr lang="uk-UA" sz="1800" b="1" kern="1200" dirty="0" smtClean="0">
              <a:solidFill>
                <a:schemeClr val="accent6">
                  <a:lumMod val="50000"/>
                </a:schemeClr>
              </a:solidFill>
            </a:rPr>
            <a:t>. 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4180551" y="2043360"/>
        <a:ext cx="1508770" cy="2730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0.27642</cdr:x>
      <cdr:y>0.04587</cdr:y>
    </cdr:from>
    <cdr:to>
      <cdr:x>0.78862</cdr:x>
      <cdr:y>0.20642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8892" y="142876"/>
          <a:ext cx="4500637" cy="5000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1600" b="1" dirty="0" smtClean="0"/>
            <a:t>ЗАГАЛЬНИЙ ФОНД СТАНОМ НА 01.09.2016</a:t>
          </a:r>
          <a:endParaRPr lang="uk-UA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0.43845</cdr:x>
      <cdr:y>0.04054</cdr:y>
    </cdr:from>
    <cdr:to>
      <cdr:x>0.44066</cdr:x>
      <cdr:y>0.33398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3600401" y="216024"/>
          <a:ext cx="18129" cy="156363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0.42969</cdr:x>
      <cdr:y>0</cdr:y>
    </cdr:from>
    <cdr:to>
      <cdr:x>0.60989</cdr:x>
      <cdr:y>0.08152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3528393" y="0"/>
          <a:ext cx="1479749" cy="43436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dirty="0" smtClean="0"/>
            <a:t>8 міс. 2015 р.</a:t>
          </a:r>
          <a:endParaRPr lang="uk-UA" dirty="0"/>
        </a:p>
      </cdr:txBody>
    </cdr:sp>
  </cdr:relSizeAnchor>
  <cdr:relSizeAnchor xmlns:cdr="http://schemas.openxmlformats.org/drawingml/2006/chartDrawing">
    <cdr:from>
      <cdr:x>0.54368</cdr:x>
      <cdr:y>0.56757</cdr:y>
    </cdr:from>
    <cdr:to>
      <cdr:x>0.54368</cdr:x>
      <cdr:y>0.71429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V="1">
          <a:off x="4464497" y="3024336"/>
          <a:ext cx="0" cy="7818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0.52615</cdr:x>
      <cdr:y>0.7027</cdr:y>
    </cdr:from>
    <cdr:to>
      <cdr:x>0.70635</cdr:x>
      <cdr:y>0.78422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4320481" y="3744416"/>
          <a:ext cx="1479749" cy="434361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dirty="0" smtClean="0"/>
            <a:t>8 міс. 2016 р.</a:t>
          </a:r>
          <a:endParaRPr lang="uk-UA" dirty="0"/>
        </a:p>
      </cdr:txBody>
    </cdr:sp>
  </cdr:relSizeAnchor>
  <cdr:relSizeAnchor xmlns:cdr="http://schemas.openxmlformats.org/drawingml/2006/chartDrawing">
    <cdr:from>
      <cdr:x>0.61609</cdr:x>
      <cdr:y>0.27027</cdr:y>
    </cdr:from>
    <cdr:to>
      <cdr:x>0.99621</cdr:x>
      <cdr:y>0.53437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059067" y="1440160"/>
          <a:ext cx="3121380" cy="140728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5"/>
        </a:lnRef>
        <a:fillRef xmlns:a="http://schemas.openxmlformats.org/drawingml/2006/main" idx="2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115000"/>
            </a:lnSpc>
            <a:spcAft>
              <a:spcPts val="1000"/>
            </a:spcAft>
          </a:pPr>
          <a:r>
            <a:rPr lang="uk-UA" sz="1200" dirty="0">
              <a:solidFill>
                <a:srgbClr val="FF0000"/>
              </a:solidFill>
              <a:effectLst/>
              <a:ea typeface="Calibri"/>
              <a:cs typeface="Times New Roman"/>
            </a:rPr>
            <a:t>Зменшилась</a:t>
          </a:r>
          <a:r>
            <a:rPr lang="uk-UA" sz="1200" dirty="0">
              <a:effectLst/>
              <a:ea typeface="Calibri"/>
              <a:cs typeface="Times New Roman"/>
            </a:rPr>
            <a:t> питома вага видатків на оплату праці (-6,1 %), оплату комунальних послуг та енергоносіїв (-1,6%) та обслуговування боргу (-0,8 </a:t>
          </a:r>
          <a:r>
            <a:rPr lang="uk-UA" sz="1200" dirty="0" err="1">
              <a:effectLst/>
              <a:ea typeface="Calibri"/>
              <a:cs typeface="Times New Roman"/>
            </a:rPr>
            <a:t>відс</a:t>
          </a:r>
          <a:r>
            <a:rPr lang="uk-UA" sz="1200" dirty="0" smtClean="0">
              <a:effectLst/>
              <a:ea typeface="Calibri"/>
              <a:cs typeface="Times New Roman"/>
            </a:rPr>
            <a:t>.)</a:t>
          </a:r>
          <a:endParaRPr lang="uk-UA" sz="1200" dirty="0">
            <a:effectLst/>
            <a:ea typeface="Calibri"/>
            <a:cs typeface="Times New Roman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0.23225</cdr:x>
      <cdr:y>0.34582</cdr:y>
    </cdr:from>
    <cdr:to>
      <cdr:x>0.53073</cdr:x>
      <cdr:y>0.65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 flipV="1">
          <a:off x="2123729" y="2158187"/>
          <a:ext cx="2729267" cy="189830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0.28434</cdr:x>
      <cdr:y>0.56866</cdr:y>
    </cdr:from>
    <cdr:to>
      <cdr:x>0.57348</cdr:x>
      <cdr:y>0.79407</cdr:y>
    </cdr:to>
    <cdr:cxnSp macro="">
      <cdr:nvCxnSpPr>
        <cdr:cNvPr id="14" name="Прямая со стрелкой 13"/>
        <cdr:cNvCxnSpPr/>
      </cdr:nvCxnSpPr>
      <cdr:spPr>
        <a:xfrm xmlns:a="http://schemas.openxmlformats.org/drawingml/2006/main" flipV="1">
          <a:off x="2968540" y="3377840"/>
          <a:ext cx="3018603" cy="133894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0.35556</cdr:x>
      <cdr:y>0.66762</cdr:y>
    </cdr:from>
    <cdr:to>
      <cdr:x>0.64334</cdr:x>
      <cdr:y>0.88387</cdr:y>
    </cdr:to>
    <cdr:cxnSp macro="">
      <cdr:nvCxnSpPr>
        <cdr:cNvPr id="16" name="Прямая со стрелкой 15"/>
        <cdr:cNvCxnSpPr/>
      </cdr:nvCxnSpPr>
      <cdr:spPr>
        <a:xfrm xmlns:a="http://schemas.openxmlformats.org/drawingml/2006/main" flipV="1">
          <a:off x="3712029" y="3965668"/>
          <a:ext cx="3004457" cy="128451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0.2165</cdr:x>
      <cdr:y>0.3913</cdr:y>
    </cdr:from>
    <cdr:to>
      <cdr:x>0.44488</cdr:x>
      <cdr:y>0.5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9713" y="2442017"/>
          <a:ext cx="2088231" cy="678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+ 319,961,6 </a:t>
          </a:r>
          <a:r>
            <a:rPr lang="ru-RU" sz="1200" b="1" dirty="0">
              <a:latin typeface="Times New Roman" pitchFamily="18" charset="0"/>
              <a:cs typeface="Times New Roman" pitchFamily="18" charset="0"/>
            </a:rPr>
            <a:t>тис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. грн</a:t>
          </a:r>
          <a:r>
            <a:rPr lang="ru-RU" sz="1200" b="1" dirty="0">
              <a:latin typeface="Times New Roman" pitchFamily="18" charset="0"/>
              <a:cs typeface="Times New Roman" pitchFamily="18" charset="0"/>
            </a:rPr>
            <a:t>.</a:t>
          </a:r>
        </a:p>
        <a:p xmlns:a="http://schemas.openxmlformats.org/drawingml/2006/main">
          <a:r>
            <a:rPr lang="ru-RU" sz="1200" b="1" baseline="0" dirty="0">
              <a:latin typeface="Times New Roman" pitchFamily="18" charset="0"/>
              <a:cs typeface="Times New Roman" pitchFamily="18" charset="0"/>
            </a:rPr>
            <a:t>у </a:t>
          </a:r>
          <a:r>
            <a:rPr lang="ru-RU" sz="1200" b="1" baseline="0" dirty="0" smtClean="0">
              <a:latin typeface="Times New Roman" pitchFamily="18" charset="0"/>
              <a:cs typeface="Times New Roman" pitchFamily="18" charset="0"/>
            </a:rPr>
            <a:t>2,7 </a:t>
          </a:r>
          <a:r>
            <a:rPr lang="ru-RU" sz="1200" b="1" baseline="0" dirty="0">
              <a:latin typeface="Times New Roman" pitchFamily="18" charset="0"/>
              <a:cs typeface="Times New Roman" pitchFamily="18" charset="0"/>
            </a:rPr>
            <a:t>рази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0.27618</cdr:x>
      <cdr:y>0.68208</cdr:y>
    </cdr:from>
    <cdr:to>
      <cdr:x>0.36683</cdr:x>
      <cdr:y>0.75134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23506" y="3323408"/>
          <a:ext cx="631371" cy="337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0.31888</cdr:x>
      <cdr:y>0.59231</cdr:y>
    </cdr:from>
    <cdr:to>
      <cdr:x>0.52888</cdr:x>
      <cdr:y>0.67847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15817" y="3696454"/>
          <a:ext cx="1920240" cy="537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+226 319,8 </a:t>
          </a:r>
          <a:r>
            <a:rPr lang="ru-RU" sz="1200" b="1" dirty="0">
              <a:latin typeface="Times New Roman" pitchFamily="18" charset="0"/>
              <a:cs typeface="Times New Roman" pitchFamily="18" charset="0"/>
            </a:rPr>
            <a:t>тис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. грн</a:t>
          </a:r>
          <a:r>
            <a:rPr lang="ru-RU" sz="1200" b="1" dirty="0">
              <a:latin typeface="Times New Roman" pitchFamily="18" charset="0"/>
              <a:cs typeface="Times New Roman" pitchFamily="18" charset="0"/>
            </a:rPr>
            <a:t>.</a:t>
          </a:r>
        </a:p>
        <a:p xmlns:a="http://schemas.openxmlformats.org/drawingml/2006/main">
          <a:r>
            <a:rPr lang="ru-RU" sz="1200" b="1" dirty="0">
              <a:latin typeface="Times New Roman" pitchFamily="18" charset="0"/>
              <a:cs typeface="Times New Roman" pitchFamily="18" charset="0"/>
            </a:rPr>
            <a:t>у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2,6</a:t>
          </a:r>
          <a:r>
            <a:rPr lang="ru-RU" sz="1200" b="1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b="1" baseline="0" dirty="0">
              <a:latin typeface="Times New Roman" pitchFamily="18" charset="0"/>
              <a:cs typeface="Times New Roman" pitchFamily="18" charset="0"/>
            </a:rPr>
            <a:t>рази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0.36567</cdr:x>
      <cdr:y>0.73158</cdr:y>
    </cdr:from>
    <cdr:to>
      <cdr:x>0.5493</cdr:x>
      <cdr:y>0.88523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8968" y="4350607"/>
          <a:ext cx="1917803" cy="9137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209 346,2 </a:t>
          </a:r>
          <a:r>
            <a:rPr lang="ru-RU" sz="1200" b="1" dirty="0">
              <a:latin typeface="Times New Roman" pitchFamily="18" charset="0"/>
              <a:cs typeface="Times New Roman" pitchFamily="18" charset="0"/>
            </a:rPr>
            <a:t>тис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. грн</a:t>
          </a:r>
          <a:r>
            <a:rPr lang="ru-RU" sz="1200" b="1" dirty="0">
              <a:latin typeface="Times New Roman" pitchFamily="18" charset="0"/>
              <a:cs typeface="Times New Roman" pitchFamily="18" charset="0"/>
            </a:rPr>
            <a:t>.</a:t>
          </a:r>
        </a:p>
        <a:p xmlns:a="http://schemas.openxmlformats.org/drawingml/2006/main">
          <a:r>
            <a:rPr lang="ru-RU" sz="1200" b="1" dirty="0">
              <a:latin typeface="Times New Roman" pitchFamily="18" charset="0"/>
              <a:cs typeface="Times New Roman" pitchFamily="18" charset="0"/>
            </a:rPr>
            <a:t>у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5,6</a:t>
          </a:r>
          <a:r>
            <a:rPr lang="ru-RU" sz="1200" b="1" baseline="0" dirty="0" smtClean="0">
              <a:latin typeface="Times New Roman" pitchFamily="18" charset="0"/>
              <a:cs typeface="Times New Roman" pitchFamily="18" charset="0"/>
            </a:rPr>
            <a:t> рази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0.05372</cdr:x>
      <cdr:y>0.12079</cdr:y>
    </cdr:from>
    <cdr:to>
      <cdr:x>0.14075</cdr:x>
      <cdr:y>0.17218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60833" y="711674"/>
          <a:ext cx="913785" cy="305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тис.грн.</a:t>
          </a:r>
        </a:p>
      </cdr:txBody>
    </cdr:sp>
  </cdr:relSizeAnchor>
  <cdr:relSizeAnchor xmlns:cdr="http://schemas.openxmlformats.org/drawingml/2006/chartDrawing">
    <cdr:from>
      <cdr:x>0.81301</cdr:x>
      <cdr:y>0.72518</cdr:y>
    </cdr:from>
    <cdr:to>
      <cdr:x>0.97561</cdr:x>
      <cdr:y>0.93752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490857" y="4525680"/>
          <a:ext cx="1698172" cy="1325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0.81092</cdr:x>
      <cdr:y>0.70051</cdr:y>
    </cdr:from>
    <cdr:to>
      <cdr:x>0.95685</cdr:x>
      <cdr:y>0.92029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469086" y="4371703"/>
          <a:ext cx="1524000" cy="1371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0.81197</cdr:x>
      <cdr:y>0.72667</cdr:y>
    </cdr:from>
    <cdr:to>
      <cdr:x>0.95998</cdr:x>
      <cdr:y>0.89587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479971" y="4534988"/>
          <a:ext cx="1545772" cy="1055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0.8005</cdr:x>
      <cdr:y>0.70399</cdr:y>
    </cdr:from>
    <cdr:to>
      <cdr:x>0.96102</cdr:x>
      <cdr:y>0.94645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8360229" y="4393474"/>
          <a:ext cx="1676400" cy="1513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0.71262</cdr:x>
      <cdr:y>0.75384</cdr:y>
    </cdr:from>
    <cdr:to>
      <cdr:x>0.98824</cdr:x>
      <cdr:y>0.96153</cdr:y>
    </cdr:to>
    <cdr:pic>
      <cdr:nvPicPr>
        <cdr:cNvPr id="1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516217" y="4704566"/>
          <a:ext cx="2520280" cy="1296157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015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015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r">
              <a:defRPr sz="1200"/>
            </a:lvl1pPr>
          </a:lstStyle>
          <a:p>
            <a:fld id="{5FB39C92-C24B-4CFE-81D3-D7C198104BF8}" type="datetimeFigureOut">
              <a:rPr lang="uk-UA" smtClean="0"/>
              <a:pPr/>
              <a:t>09.09.2016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945659" cy="496014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626"/>
            <a:ext cx="2945659" cy="496014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r">
              <a:defRPr sz="1200"/>
            </a:lvl1pPr>
          </a:lstStyle>
          <a:p>
            <a:fld id="{95DC16D8-EEC9-4A44-A2CB-EA448A5A8A1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8264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6943-B8F4-49A6-AA3C-435D47E0BC94}" type="datetimeFigureOut">
              <a:rPr lang="uk-UA" smtClean="0"/>
              <a:pPr/>
              <a:t>09.09.2016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AB7D6-40B5-493B-8162-EE4144789661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098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2827A-D3C0-4941-96EF-E6F973A6283A}" type="slidenum">
              <a:rPr lang="uk-UA" smtClean="0"/>
              <a:pPr/>
              <a:t>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287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E4BC-8A15-4F8F-8A28-9637691BBC63}" type="datetimeFigureOut">
              <a:rPr lang="ru-RU" smtClean="0"/>
              <a:pPr/>
              <a:t>09.09.2016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4068A-3324-4505-A629-BD3EE372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chart" Target="../charts/chart3.xml"/><Relationship Id="rId7" Type="http://schemas.openxmlformats.org/officeDocument/2006/relationships/diagramQuickStyle" Target="../diagrams/quickStyle1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chart" Target="../charts/chart4.xml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929718" cy="6286544"/>
          </a:xfrm>
          <a:noFill/>
        </p:spPr>
        <p:txBody>
          <a:bodyPr>
            <a:noAutofit/>
          </a:bodyPr>
          <a:lstStyle/>
          <a:p>
            <a:r>
              <a:rPr lang="en-US" sz="2800" b="1" dirty="0" smtClean="0"/>
              <a:t>                     </a:t>
            </a:r>
            <a:br>
              <a:rPr lang="en-US" sz="2800" b="1" dirty="0" smtClean="0"/>
            </a:br>
            <a:endParaRPr lang="ru-RU" sz="3600" b="1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-36513" y="785813"/>
            <a:ext cx="9180513" cy="3487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Виконання бюджету</a:t>
            </a:r>
            <a:r>
              <a:rPr kumimoji="0" lang="uk-UA" sz="4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м. Черкаси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за 8 місяців 2016 року</a:t>
            </a:r>
            <a:endParaRPr kumimoji="0" lang="uk-UA" sz="4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0" y="5072063"/>
            <a:ext cx="7072313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uk-UA" sz="2000" b="1" i="1" dirty="0"/>
              <a:t>Департамент фінансової політики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uk-UA" sz="2000" b="1" i="1" dirty="0"/>
              <a:t>Черкаської міської ради</a:t>
            </a: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73216"/>
            <a:ext cx="2102346" cy="1414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9116792"/>
              </p:ext>
            </p:extLst>
          </p:nvPr>
        </p:nvGraphicFramePr>
        <p:xfrm>
          <a:off x="-1" y="308610"/>
          <a:ext cx="9144001" cy="6240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44408" y="-1709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9</a:t>
            </a:r>
            <a:endParaRPr lang="uk-U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2292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215338" y="-5282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10</a:t>
            </a:r>
            <a:endParaRPr lang="uk-UA" sz="16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633444"/>
              </p:ext>
            </p:extLst>
          </p:nvPr>
        </p:nvGraphicFramePr>
        <p:xfrm>
          <a:off x="395535" y="947448"/>
          <a:ext cx="8355587" cy="533848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312369"/>
                <a:gridCol w="1944216"/>
                <a:gridCol w="1895050"/>
                <a:gridCol w="1203952"/>
              </a:tblGrid>
              <a:tr h="5419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Назва головного розпорядника коштів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План 8 місяців 2016 </a:t>
                      </a:r>
                      <a:r>
                        <a:rPr lang="uk-UA" sz="1400" dirty="0" smtClean="0">
                          <a:effectLst/>
                        </a:rPr>
                        <a:t>р., </a:t>
                      </a:r>
                      <a:r>
                        <a:rPr lang="uk-UA" sz="1200" dirty="0">
                          <a:effectLst/>
                        </a:rPr>
                        <a:t>тис</a:t>
                      </a:r>
                      <a:r>
                        <a:rPr lang="uk-UA" sz="1200" dirty="0" smtClean="0">
                          <a:effectLst/>
                        </a:rPr>
                        <a:t>. грн</a:t>
                      </a:r>
                      <a:r>
                        <a:rPr lang="uk-UA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Профінансовано</a:t>
                      </a:r>
                      <a:r>
                        <a:rPr lang="uk-UA" sz="900" dirty="0">
                          <a:effectLst/>
                        </a:rPr>
                        <a:t> </a:t>
                      </a:r>
                      <a:r>
                        <a:rPr lang="uk-UA" sz="1400" dirty="0">
                          <a:effectLst/>
                        </a:rPr>
                        <a:t>станом на 31.08.2016, </a:t>
                      </a:r>
                      <a:r>
                        <a:rPr lang="uk-UA" sz="1200" dirty="0">
                          <a:effectLst/>
                        </a:rPr>
                        <a:t>тис</a:t>
                      </a:r>
                      <a:r>
                        <a:rPr lang="uk-UA" sz="1200" dirty="0" smtClean="0">
                          <a:effectLst/>
                        </a:rPr>
                        <a:t>. грн</a:t>
                      </a:r>
                      <a:r>
                        <a:rPr lang="uk-UA" sz="1200" dirty="0">
                          <a:effectLst/>
                        </a:rPr>
                        <a:t>.</a:t>
                      </a:r>
                      <a:endParaRPr lang="uk-UA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% виконання </a:t>
                      </a:r>
                      <a:endParaRPr lang="uk-UA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/>
                </a:tc>
              </a:tr>
              <a:tr h="541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effectLst/>
                        </a:rPr>
                        <a:t>Департамент </a:t>
                      </a:r>
                      <a:r>
                        <a:rPr lang="uk-UA" sz="1300" dirty="0">
                          <a:effectLst/>
                        </a:rPr>
                        <a:t>організаційного забезпечення ЧМР</a:t>
                      </a:r>
                      <a:endParaRPr lang="uk-UA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7 138,4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1 665,9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23,3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</a:tr>
              <a:tr h="569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effectLst/>
                        </a:rPr>
                        <a:t>Департамент </a:t>
                      </a:r>
                      <a:r>
                        <a:rPr lang="uk-UA" sz="1300" dirty="0">
                          <a:effectLst/>
                        </a:rPr>
                        <a:t>управління справами та юридичного забезпечення</a:t>
                      </a:r>
                      <a:endParaRPr lang="uk-UA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204,8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204,8 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100,0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</a:tr>
              <a:tr h="525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effectLst/>
                        </a:rPr>
                        <a:t>Департамент </a:t>
                      </a:r>
                      <a:r>
                        <a:rPr lang="uk-UA" sz="1300" dirty="0">
                          <a:effectLst/>
                        </a:rPr>
                        <a:t>освіти та гуманітарної політики ЧМР </a:t>
                      </a:r>
                      <a:endParaRPr lang="uk-UA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79 138,6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42 030,7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53,1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</a:tr>
              <a:tr h="569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effectLst/>
                        </a:rPr>
                        <a:t>Департамент </a:t>
                      </a:r>
                      <a:r>
                        <a:rPr lang="uk-UA" sz="1300" dirty="0">
                          <a:effectLst/>
                        </a:rPr>
                        <a:t>охорони здоров'я та медичних послуг ЧМР</a:t>
                      </a:r>
                      <a:endParaRPr lang="uk-UA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18 117,6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4 234,1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23,3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</a:tr>
              <a:tr h="5301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effectLst/>
                        </a:rPr>
                        <a:t>Департамент </a:t>
                      </a:r>
                      <a:r>
                        <a:rPr lang="uk-UA" sz="1300" dirty="0">
                          <a:effectLst/>
                        </a:rPr>
                        <a:t>соціальної політики ЧМР  </a:t>
                      </a:r>
                      <a:endParaRPr lang="uk-UA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2 919,0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1 879,0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64,4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</a:tr>
              <a:tr h="569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effectLst/>
                        </a:rPr>
                        <a:t>Департамент </a:t>
                      </a:r>
                      <a:r>
                        <a:rPr lang="uk-UA" sz="1300" dirty="0">
                          <a:effectLst/>
                        </a:rPr>
                        <a:t>житлово-комунального комплексу ЧМР </a:t>
                      </a:r>
                      <a:endParaRPr lang="uk-UA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>
                          <a:effectLst/>
                        </a:rPr>
                        <a:t>130 208,6</a:t>
                      </a:r>
                      <a:endParaRPr lang="uk-UA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94 344,3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72,5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</a:tr>
              <a:tr h="541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effectLst/>
                        </a:rPr>
                        <a:t>Департамент </a:t>
                      </a:r>
                      <a:r>
                        <a:rPr lang="uk-UA" sz="1300" dirty="0">
                          <a:effectLst/>
                        </a:rPr>
                        <a:t>архітектури, містобудування та інспектування ЧМР</a:t>
                      </a:r>
                      <a:endParaRPr lang="uk-UA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>
                          <a:effectLst/>
                        </a:rPr>
                        <a:t>66 351,7</a:t>
                      </a:r>
                      <a:endParaRPr lang="uk-UA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48 633,3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73,3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</a:tr>
              <a:tr h="41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effectLst/>
                        </a:rPr>
                        <a:t>Департамент </a:t>
                      </a:r>
                      <a:r>
                        <a:rPr lang="uk-UA" sz="1300" dirty="0">
                          <a:effectLst/>
                        </a:rPr>
                        <a:t>економіки та розвитку ЧМР</a:t>
                      </a:r>
                      <a:endParaRPr lang="uk-UA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4 430,0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1 626,3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36,7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</a:tr>
              <a:tr h="379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300" dirty="0" smtClean="0">
                          <a:effectLst/>
                        </a:rPr>
                        <a:t>Департамент </a:t>
                      </a:r>
                      <a:r>
                        <a:rPr lang="uk-UA" sz="1300" dirty="0">
                          <a:effectLst/>
                        </a:rPr>
                        <a:t>фінансової політики ЧМР</a:t>
                      </a:r>
                      <a:endParaRPr lang="uk-UA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>
                          <a:effectLst/>
                        </a:rPr>
                        <a:t>60 143,0</a:t>
                      </a:r>
                      <a:endParaRPr lang="uk-UA" sz="14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60 142,4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100,0</a:t>
                      </a:r>
                      <a:endParaRPr lang="uk-UA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27" marR="51427" marT="0" marB="0" anchor="ctr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83568" y="116451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>
                <a:latin typeface="Calibri" pitchFamily="34" charset="0"/>
                <a:cs typeface="Times New Roman" pitchFamily="18" charset="0"/>
              </a:rPr>
              <a:t>Виконання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бюджету </a:t>
            </a:r>
            <a:r>
              <a:rPr lang="ru-RU" sz="2400" b="1" dirty="0" err="1">
                <a:latin typeface="Calibri" pitchFamily="34" charset="0"/>
                <a:cs typeface="Times New Roman" pitchFamily="18" charset="0"/>
              </a:rPr>
              <a:t>розвитку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за 8 </a:t>
            </a:r>
            <a:r>
              <a:rPr lang="ru-RU" sz="2400" b="1" dirty="0" err="1">
                <a:latin typeface="Calibri" pitchFamily="34" charset="0"/>
                <a:cs typeface="Times New Roman" pitchFamily="18" charset="0"/>
              </a:rPr>
              <a:t>місяців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2016 року в </a:t>
            </a:r>
            <a:r>
              <a:rPr lang="ru-RU" sz="2400" b="1" dirty="0" err="1">
                <a:latin typeface="Calibri" pitchFamily="34" charset="0"/>
                <a:cs typeface="Times New Roman" pitchFamily="18" charset="0"/>
              </a:rPr>
              <a:t>розрізі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alibri" pitchFamily="34" charset="0"/>
                <a:cs typeface="Times New Roman" pitchFamily="18" charset="0"/>
              </a:rPr>
              <a:t>головних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alibri" pitchFamily="34" charset="0"/>
                <a:cs typeface="Times New Roman" pitchFamily="18" charset="0"/>
              </a:rPr>
              <a:t>розпорядників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alibri" pitchFamily="34" charset="0"/>
                <a:cs typeface="Times New Roman" pitchFamily="18" charset="0"/>
              </a:rPr>
              <a:t>коштів</a:t>
            </a:r>
            <a:endParaRPr lang="uk-UA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0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32292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215338" y="-5282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11</a:t>
            </a:r>
            <a:endParaRPr lang="uk-UA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230544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latin typeface="Calibri" pitchFamily="34" charset="0"/>
                <a:cs typeface="Times New Roman" pitchFamily="18" charset="0"/>
              </a:rPr>
              <a:t>Прогноз видатків по міському бюджету на 2017 рік на «делеговані» державні повноваження</a:t>
            </a:r>
            <a:endParaRPr lang="uk-UA" sz="24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196752"/>
            <a:ext cx="70997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latin typeface="Calibri" pitchFamily="34" charset="0"/>
                <a:cs typeface="Times New Roman" pitchFamily="18" charset="0"/>
              </a:rPr>
              <a:t>	В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разі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прийняття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змін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до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законодавства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за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пропозицією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МФУ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додаткове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навантаження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на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міський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бюджет м.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Черкаси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у 2017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році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складе </a:t>
            </a:r>
            <a:r>
              <a:rPr lang="ru-RU" sz="2000" b="1" dirty="0" err="1" smtClean="0">
                <a:latin typeface="Calibri" pitchFamily="34" charset="0"/>
                <a:cs typeface="Times New Roman" pitchFamily="18" charset="0"/>
              </a:rPr>
              <a:t>понад</a:t>
            </a:r>
            <a:r>
              <a:rPr lang="ru-RU" sz="2000" b="1" dirty="0" smtClean="0">
                <a:latin typeface="Calibri" pitchFamily="34" charset="0"/>
                <a:cs typeface="Times New Roman" pitchFamily="18" charset="0"/>
              </a:rPr>
              <a:t> 219,1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млн.грн</a:t>
            </a:r>
            <a:r>
              <a:rPr lang="ru-RU" sz="2000" b="1" dirty="0" smtClean="0">
                <a:latin typeface="Calibri" pitchFamily="34" charset="0"/>
                <a:cs typeface="Times New Roman" pitchFamily="18" charset="0"/>
              </a:rPr>
              <a:t>., а </a:t>
            </a:r>
            <a:r>
              <a:rPr lang="ru-RU" sz="2000" b="1" dirty="0" err="1" smtClean="0">
                <a:latin typeface="Calibri" pitchFamily="34" charset="0"/>
                <a:cs typeface="Times New Roman" pitchFamily="18" charset="0"/>
              </a:rPr>
              <a:t>саме</a:t>
            </a:r>
            <a:r>
              <a:rPr lang="ru-RU" sz="2000" b="1" dirty="0" smtClean="0">
                <a:latin typeface="Calibri" pitchFamily="34" charset="0"/>
                <a:cs typeface="Times New Roman" pitchFamily="18" charset="0"/>
              </a:rPr>
              <a:t>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latin typeface="Calibri" pitchFamily="34" charset="0"/>
              <a:cs typeface="Times New Roman" pitchFamily="18" charset="0"/>
            </a:endParaRPr>
          </a:p>
          <a:p>
            <a:pPr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>
                <a:latin typeface="Calibri" pitchFamily="34" charset="0"/>
                <a:cs typeface="Times New Roman" pitchFamily="18" charset="0"/>
              </a:rPr>
              <a:t>По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галузі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«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Освіта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» (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заробітна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плата та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енергоносії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) – 26,4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млн.грн</a:t>
            </a:r>
            <a:r>
              <a:rPr lang="ru-RU" sz="2000" b="1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ru-RU" sz="2000" b="1" dirty="0">
              <a:latin typeface="Calibri" pitchFamily="34" charset="0"/>
              <a:cs typeface="Times New Roman" pitchFamily="18" charset="0"/>
            </a:endParaRPr>
          </a:p>
          <a:p>
            <a:pPr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000" b="1" dirty="0">
                <a:latin typeface="Calibri" pitchFamily="34" charset="0"/>
                <a:cs typeface="Times New Roman" pitchFamily="18" charset="0"/>
              </a:rPr>
              <a:t>По 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галузі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«</a:t>
            </a:r>
            <a:r>
              <a:rPr lang="ru-RU" sz="2000" b="1" dirty="0" err="1">
                <a:latin typeface="Calibri" pitchFamily="34" charset="0"/>
                <a:cs typeface="Times New Roman" pitchFamily="18" charset="0"/>
              </a:rPr>
              <a:t>Охорона</a:t>
            </a:r>
            <a:r>
              <a:rPr lang="ru-RU" sz="2000" b="1" dirty="0">
                <a:latin typeface="Calibri" pitchFamily="34" charset="0"/>
                <a:cs typeface="Times New Roman" pitchFamily="18" charset="0"/>
              </a:rPr>
              <a:t> здоров</a:t>
            </a:r>
            <a:r>
              <a:rPr lang="en-US" sz="2000" b="1" dirty="0">
                <a:latin typeface="Calibri" pitchFamily="34" charset="0"/>
                <a:cs typeface="Times New Roman" pitchFamily="18" charset="0"/>
              </a:rPr>
              <a:t>’</a:t>
            </a:r>
            <a:r>
              <a:rPr lang="uk-UA" sz="2000" b="1" dirty="0">
                <a:latin typeface="Calibri" pitchFamily="34" charset="0"/>
                <a:cs typeface="Times New Roman" pitchFamily="18" charset="0"/>
              </a:rPr>
              <a:t>я» (заробітна плата та енергоносії) – 97,3 </a:t>
            </a:r>
            <a:r>
              <a:rPr lang="uk-UA" sz="2000" b="1" dirty="0" err="1">
                <a:latin typeface="Calibri" pitchFamily="34" charset="0"/>
                <a:cs typeface="Times New Roman" pitchFamily="18" charset="0"/>
              </a:rPr>
              <a:t>млн.грн</a:t>
            </a:r>
            <a:r>
              <a:rPr lang="uk-UA" sz="2000" b="1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uk-UA" sz="2000" b="1" dirty="0">
              <a:latin typeface="Calibri" pitchFamily="34" charset="0"/>
              <a:cs typeface="Times New Roman" pitchFamily="18" charset="0"/>
            </a:endParaRPr>
          </a:p>
          <a:p>
            <a:pPr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2000" b="1" dirty="0">
                <a:latin typeface="Calibri" pitchFamily="34" charset="0"/>
                <a:cs typeface="Times New Roman" pitchFamily="18" charset="0"/>
              </a:rPr>
              <a:t>На професійно-технічну освіту м. Черкаси – 63,7 </a:t>
            </a:r>
            <a:r>
              <a:rPr lang="uk-UA" sz="2000" b="1" dirty="0" err="1">
                <a:latin typeface="Calibri" pitchFamily="34" charset="0"/>
                <a:cs typeface="Times New Roman" pitchFamily="18" charset="0"/>
              </a:rPr>
              <a:t>млн.грн</a:t>
            </a:r>
            <a:r>
              <a:rPr lang="uk-UA" sz="2000" b="1" dirty="0" smtClean="0">
                <a:latin typeface="Calibri" pitchFamily="34" charset="0"/>
                <a:cs typeface="Times New Roman" pitchFamily="18" charset="0"/>
              </a:rPr>
              <a:t>.</a:t>
            </a:r>
            <a:endParaRPr lang="uk-UA" sz="2000" b="1" dirty="0">
              <a:latin typeface="Calibri" pitchFamily="34" charset="0"/>
              <a:cs typeface="Times New Roman" pitchFamily="18" charset="0"/>
            </a:endParaRPr>
          </a:p>
          <a:p>
            <a:pPr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uk-UA" sz="2000" b="1" dirty="0">
                <a:latin typeface="Calibri" pitchFamily="34" charset="0"/>
                <a:cs typeface="Times New Roman" pitchFamily="18" charset="0"/>
              </a:rPr>
              <a:t>На пільгове перевезення населення – 31,7 </a:t>
            </a:r>
            <a:r>
              <a:rPr lang="uk-UA" sz="2000" b="1" dirty="0" err="1">
                <a:latin typeface="Calibri" pitchFamily="34" charset="0"/>
                <a:cs typeface="Times New Roman" pitchFamily="18" charset="0"/>
              </a:rPr>
              <a:t>млн.грн</a:t>
            </a:r>
            <a:r>
              <a:rPr lang="uk-UA" sz="2000" b="1" dirty="0">
                <a:latin typeface="Calibri" pitchFamily="34" charset="0"/>
                <a:cs typeface="Times New Roman" pitchFamily="18" charset="0"/>
              </a:rPr>
              <a:t>.</a:t>
            </a:r>
          </a:p>
          <a:p>
            <a:pPr lvl="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uk-UA" sz="2000" b="1" dirty="0">
              <a:latin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47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11222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Етапи програми Громадський бюджет міста Черкаси</a:t>
            </a:r>
            <a:endParaRPr lang="ru-RU" sz="28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28596" y="500042"/>
          <a:ext cx="6286544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Багетная рамка 6"/>
          <p:cNvSpPr/>
          <p:nvPr/>
        </p:nvSpPr>
        <p:spPr>
          <a:xfrm>
            <a:off x="6643702" y="1428736"/>
            <a:ext cx="2357422" cy="4143404"/>
          </a:xfrm>
          <a:prstGeom prst="bevel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Виконання проектів-переможців</a:t>
            </a:r>
          </a:p>
          <a:p>
            <a:pPr algn="ctr"/>
            <a:r>
              <a:rPr lang="uk-UA" b="1" dirty="0" smtClean="0"/>
              <a:t>в 2017 році </a:t>
            </a:r>
            <a:r>
              <a:rPr lang="uk-UA" sz="1600" b="1" dirty="0" smtClean="0"/>
              <a:t>відповідними департаментами </a:t>
            </a:r>
            <a:r>
              <a:rPr lang="uk-UA" b="1" dirty="0" smtClean="0"/>
              <a:t>Черкаської міської ради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215338" y="-5282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12</a:t>
            </a:r>
            <a:endParaRPr lang="uk-UA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36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ІНФОРМАЦІЯ ПРО СТАН АНАЛІЗУ ПРОЕКТІВ </a:t>
            </a:r>
          </a:p>
          <a:p>
            <a:pPr algn="ctr"/>
            <a:r>
              <a:rPr lang="uk-UA" sz="2400" b="1" dirty="0" smtClean="0"/>
              <a:t>ДЕПАРТАМЕНТАМИ</a:t>
            </a:r>
            <a:endParaRPr lang="ru-RU" sz="2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92728" y="836744"/>
            <a:ext cx="6480000" cy="288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ПОДАНО ПРОЕКТІВ</a:t>
            </a:r>
            <a:endParaRPr lang="ru-RU" sz="1400" b="1" dirty="0"/>
          </a:p>
        </p:txBody>
      </p:sp>
      <p:sp>
        <p:nvSpPr>
          <p:cNvPr id="4" name="Овал 3"/>
          <p:cNvSpPr/>
          <p:nvPr/>
        </p:nvSpPr>
        <p:spPr>
          <a:xfrm>
            <a:off x="7452320" y="764704"/>
            <a:ext cx="144016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108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556824"/>
            <a:ext cx="6480000" cy="288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ВІДМОВА АВТОРУ ПІСЛЯ ПЕРЕВІРКИ КООРДИНАЦІЙНОЮ РАДОЮ</a:t>
            </a:r>
            <a:endParaRPr lang="ru-RU" sz="1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1196752"/>
            <a:ext cx="6480000" cy="2880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ВІДМОВА АВТОРА ВІД УЧАСТІ</a:t>
            </a:r>
            <a:endParaRPr lang="ru-RU" sz="1400" b="1" dirty="0"/>
          </a:p>
        </p:txBody>
      </p:sp>
      <p:sp>
        <p:nvSpPr>
          <p:cNvPr id="7" name="Овал 6"/>
          <p:cNvSpPr/>
          <p:nvPr/>
        </p:nvSpPr>
        <p:spPr>
          <a:xfrm>
            <a:off x="7452480" y="1872656"/>
            <a:ext cx="144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102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452480" y="1124784"/>
            <a:ext cx="144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2728" y="1916864"/>
            <a:ext cx="6480000" cy="288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400" b="1" dirty="0" smtClean="0"/>
              <a:t>НАПРАВЛЕНО ПРОЕКТІВ ДО ДЕПАРТАМЕНТІВ ДЛЯ ПРОВЕДЕННЯ АНАЛІЗУ</a:t>
            </a:r>
            <a:endParaRPr lang="ru-RU" sz="1400" b="1" dirty="0"/>
          </a:p>
        </p:txBody>
      </p:sp>
      <p:sp>
        <p:nvSpPr>
          <p:cNvPr id="10" name="Овал 9"/>
          <p:cNvSpPr/>
          <p:nvPr/>
        </p:nvSpPr>
        <p:spPr>
          <a:xfrm>
            <a:off x="7480840" y="1511144"/>
            <a:ext cx="1440000" cy="360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5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48915"/>
              </p:ext>
            </p:extLst>
          </p:nvPr>
        </p:nvGraphicFramePr>
        <p:xfrm>
          <a:off x="467544" y="2492896"/>
          <a:ext cx="8229600" cy="4253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  <a:gridCol w="936104"/>
                <a:gridCol w="864096"/>
                <a:gridCol w="792088"/>
                <a:gridCol w="1512168"/>
                <a:gridCol w="1388840"/>
              </a:tblGrid>
              <a:tr h="378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Департамент </a:t>
                      </a:r>
                      <a:r>
                        <a:rPr lang="ru-RU" sz="1200" dirty="0" err="1">
                          <a:effectLst/>
                        </a:rPr>
                        <a:t>відповідальний</a:t>
                      </a:r>
                      <a:r>
                        <a:rPr lang="ru-RU" sz="1200" dirty="0">
                          <a:effectLst/>
                        </a:rPr>
                        <a:t> за </a:t>
                      </a:r>
                      <a:r>
                        <a:rPr lang="ru-RU" sz="1200" dirty="0" err="1">
                          <a:effectLst/>
                        </a:rPr>
                        <a:t>проведення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аналізу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Кількість проектів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Надані висновки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Необхідно</a:t>
                      </a:r>
                      <a:r>
                        <a:rPr lang="ru-RU" sz="1200" dirty="0">
                          <a:effectLst/>
                        </a:rPr>
                        <a:t>  в </a:t>
                      </a:r>
                      <a:r>
                        <a:rPr lang="ru-RU" sz="1200" dirty="0" err="1">
                          <a:effectLst/>
                        </a:rPr>
                        <a:t>термін</a:t>
                      </a:r>
                      <a:r>
                        <a:rPr lang="ru-RU" sz="1200" dirty="0">
                          <a:effectLst/>
                        </a:rPr>
                        <a:t> до 23.09.2016 </a:t>
                      </a:r>
                      <a:r>
                        <a:rPr lang="ru-RU" sz="1200" dirty="0" err="1" smtClean="0">
                          <a:effectLst/>
                        </a:rPr>
                        <a:t>надати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висновки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</a:tr>
              <a:tr h="8313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Позитивні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Негативні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Передано на опрацювання до інших структурних підрозділів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Департамент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соціальної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політики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</a:tr>
              <a:tr h="41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Департамент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організаційного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забезпечення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</a:tr>
              <a:tr h="41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Департамент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економіки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та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розвитку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</a:tr>
              <a:tr h="419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Департамент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освіти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та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гуманітарної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політики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</a:tr>
              <a:tr h="4276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Департамент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охорони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здоров'я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та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медичних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послуг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</a:tr>
              <a:tr h="4156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Департамент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житлово-комунального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комплексу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</a:tr>
              <a:tr h="435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Департамент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архітектури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</a:rPr>
                        <a:t> та </a:t>
                      </a: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</a:rPr>
                        <a:t>містобудування</a:t>
                      </a:r>
                      <a:endParaRPr lang="ru-RU" sz="9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</a:tr>
              <a:tr h="207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bg1"/>
                          </a:solidFill>
                          <a:effectLst/>
                        </a:rPr>
                        <a:t>Всього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22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7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73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91" marR="58091" marT="0" marB="0" anchor="ctr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215338" y="-5282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13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5132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85813" y="2500313"/>
            <a:ext cx="7929562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ДЯКУЄМО ЗА </a:t>
            </a:r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УВАГУ!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840671"/>
              </p:ext>
            </p:extLst>
          </p:nvPr>
        </p:nvGraphicFramePr>
        <p:xfrm>
          <a:off x="285720" y="1214422"/>
          <a:ext cx="4214842" cy="510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357322"/>
              </a:tblGrid>
              <a:tr h="535785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факт 8 місяців  2015 року (млн.грн.)</a:t>
                      </a:r>
                      <a:endParaRPr lang="uk-U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Загальний фонд </a:t>
                      </a:r>
                      <a:r>
                        <a:rPr lang="uk-UA" dirty="0" smtClean="0"/>
                        <a:t>всього, в т.ч.: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947,3</a:t>
                      </a:r>
                      <a:endParaRPr lang="uk-UA" b="1" dirty="0"/>
                    </a:p>
                  </a:txBody>
                  <a:tcPr/>
                </a:tc>
              </a:tr>
              <a:tr h="467209">
                <a:tc>
                  <a:txBody>
                    <a:bodyPr/>
                    <a:lstStyle/>
                    <a:p>
                      <a:r>
                        <a:rPr lang="uk-UA" dirty="0" smtClean="0"/>
                        <a:t>- податки та збори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451,1</a:t>
                      </a:r>
                      <a:endParaRPr lang="uk-UA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uk-UA" dirty="0" smtClean="0"/>
                        <a:t>- офіційні трансферти, в т.ч.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496,2</a:t>
                      </a:r>
                      <a:endParaRPr lang="uk-UA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uk-UA" dirty="0" smtClean="0"/>
                        <a:t>     * освітня субвенція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119,0</a:t>
                      </a:r>
                      <a:endParaRPr lang="uk-UA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    * медична субвенція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133,7</a:t>
                      </a:r>
                      <a:endParaRPr lang="uk-UA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Спеціальний фонд </a:t>
                      </a:r>
                      <a:r>
                        <a:rPr lang="uk-UA" dirty="0" smtClean="0"/>
                        <a:t>всього, в т.ч.: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42,2</a:t>
                      </a:r>
                      <a:endParaRPr lang="uk-UA" b="1" dirty="0"/>
                    </a:p>
                  </a:txBody>
                  <a:tcPr/>
                </a:tc>
              </a:tr>
              <a:tr h="431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- податки та збори, в т.ч.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39,8</a:t>
                      </a:r>
                      <a:endParaRPr lang="uk-UA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* бюджет розвитку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6,8</a:t>
                      </a:r>
                      <a:endParaRPr lang="uk-UA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ВСЬОГО</a:t>
                      </a:r>
                      <a:endParaRPr lang="uk-UA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989,5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764108"/>
              </p:ext>
            </p:extLst>
          </p:nvPr>
        </p:nvGraphicFramePr>
        <p:xfrm>
          <a:off x="4643438" y="1214422"/>
          <a:ext cx="4214842" cy="5107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357322"/>
              </a:tblGrid>
              <a:tr h="535785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факт 8 місяців  2016 року (млн.грн.)</a:t>
                      </a:r>
                      <a:endParaRPr lang="uk-UA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r>
                        <a:rPr lang="uk-UA" b="1" dirty="0" smtClean="0"/>
                        <a:t>Загальний фонд </a:t>
                      </a:r>
                      <a:r>
                        <a:rPr lang="uk-UA" dirty="0" smtClean="0"/>
                        <a:t>всього, в т.ч.: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1315,9</a:t>
                      </a:r>
                      <a:endParaRPr lang="uk-UA" b="1" dirty="0"/>
                    </a:p>
                  </a:txBody>
                  <a:tcPr/>
                </a:tc>
              </a:tr>
              <a:tr h="467209">
                <a:tc>
                  <a:txBody>
                    <a:bodyPr/>
                    <a:lstStyle/>
                    <a:p>
                      <a:r>
                        <a:rPr lang="uk-UA" dirty="0" smtClean="0"/>
                        <a:t>- податки та збори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676,5</a:t>
                      </a:r>
                      <a:endParaRPr lang="uk-UA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uk-UA" dirty="0" smtClean="0"/>
                        <a:t>- офіційні трансферти, в т.ч.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639,4</a:t>
                      </a:r>
                      <a:endParaRPr lang="uk-UA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uk-UA" dirty="0" smtClean="0"/>
                        <a:t>     * освітня субвенція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126,5</a:t>
                      </a:r>
                      <a:endParaRPr lang="uk-UA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    * медична субвенція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123,3</a:t>
                      </a:r>
                      <a:endParaRPr lang="uk-UA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uk-UA" b="1" dirty="0" smtClean="0"/>
                        <a:t>Спеціальний фонд </a:t>
                      </a:r>
                      <a:r>
                        <a:rPr lang="uk-UA" dirty="0" smtClean="0"/>
                        <a:t>всього, в т.ч.: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65,7</a:t>
                      </a:r>
                      <a:endParaRPr lang="uk-UA" b="1" dirty="0"/>
                    </a:p>
                  </a:txBody>
                  <a:tcPr/>
                </a:tc>
              </a:tr>
              <a:tr h="431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- податки та збори, в т.ч.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65,6</a:t>
                      </a:r>
                      <a:endParaRPr lang="uk-UA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* бюджет розвитку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18,8</a:t>
                      </a:r>
                      <a:endParaRPr lang="uk-UA" dirty="0"/>
                    </a:p>
                  </a:txBody>
                  <a:tcPr/>
                </a:tc>
              </a:tr>
              <a:tr h="535785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 smtClean="0">
                          <a:solidFill>
                            <a:schemeClr val="bg1"/>
                          </a:solidFill>
                        </a:rPr>
                        <a:t>ВСЬОГО</a:t>
                      </a:r>
                      <a:endParaRPr lang="uk-UA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1381,6</a:t>
                      </a:r>
                      <a:endParaRPr lang="uk-UA" b="1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1472" y="357166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ЗАГАЛЬНИЙ РЕСУРС МІСТА ЧЕРКАСИ</a:t>
            </a:r>
            <a:endParaRPr lang="uk-UA" sz="28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555776" y="1928802"/>
            <a:ext cx="223053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+ 369 </a:t>
            </a:r>
            <a:r>
              <a:rPr lang="uk-UA" sz="1000" dirty="0" smtClean="0"/>
              <a:t>млн.грн., </a:t>
            </a:r>
            <a:r>
              <a:rPr lang="uk-UA" dirty="0" smtClean="0"/>
              <a:t>+ 38,9 </a:t>
            </a:r>
            <a:r>
              <a:rPr lang="uk-UA" sz="1400" dirty="0" smtClean="0"/>
              <a:t>% </a:t>
            </a:r>
            <a:endParaRPr lang="uk-UA" sz="14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699792" y="4357694"/>
            <a:ext cx="208652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+ 24 </a:t>
            </a:r>
            <a:r>
              <a:rPr lang="uk-UA" sz="1000" dirty="0" smtClean="0"/>
              <a:t>млн.грн., </a:t>
            </a:r>
            <a:r>
              <a:rPr lang="uk-UA" dirty="0" smtClean="0"/>
              <a:t>+55,6%</a:t>
            </a:r>
            <a:endParaRPr lang="uk-UA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347864" y="5929330"/>
            <a:ext cx="2367144" cy="9286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+392 </a:t>
            </a:r>
            <a:r>
              <a:rPr lang="uk-UA" sz="1000" b="1" dirty="0" smtClean="0"/>
              <a:t>млн.грн., </a:t>
            </a:r>
            <a:r>
              <a:rPr lang="uk-UA" b="1" dirty="0" smtClean="0"/>
              <a:t>+39,6%</a:t>
            </a:r>
            <a:endParaRPr lang="uk-UA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072430" y="0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1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01608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831" y="333533"/>
            <a:ext cx="8147248" cy="346050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/>
              <a:t>Ріст доходів загального фонду бюджету м.Черкаси </a:t>
            </a: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1600" dirty="0" smtClean="0"/>
              <a:t>(</a:t>
            </a:r>
            <a:r>
              <a:rPr lang="uk-UA" sz="1600" i="1" dirty="0" smtClean="0"/>
              <a:t>без офіційних. трансфертів</a:t>
            </a:r>
            <a:r>
              <a:rPr lang="uk-UA" sz="2400" i="1" dirty="0" smtClean="0"/>
              <a:t>)</a:t>
            </a:r>
            <a:endParaRPr lang="uk-UA" sz="2400" i="1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323528" y="995062"/>
            <a:ext cx="8424936" cy="2642402"/>
            <a:chOff x="-18764" y="995061"/>
            <a:chExt cx="8969460" cy="3212055"/>
          </a:xfrm>
        </p:grpSpPr>
        <p:pic>
          <p:nvPicPr>
            <p:cNvPr id="5" name="Рисунок 4" descr="Z:\Dohod\Dohod2\0_9b444_1527fe15_orig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995061"/>
              <a:ext cx="2304256" cy="25202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Рисунок 5" descr="Z:\Dohod\Dohod2\0_9b444_1527fe15_orig.png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8764" y="1574692"/>
              <a:ext cx="1944216" cy="2016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539552" y="3560785"/>
              <a:ext cx="14852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8 місяців 2015 року</a:t>
              </a:r>
              <a:endParaRPr lang="uk-UA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23928" y="3514682"/>
              <a:ext cx="14852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/>
                <a:t>8 місяців 2016 року</a:t>
              </a:r>
              <a:endParaRPr lang="uk-UA" dirty="0"/>
            </a:p>
          </p:txBody>
        </p: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6971084" y="1016732"/>
              <a:ext cx="1944216" cy="792088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/>
                <a:t>Фактичні надходження  - 676,5 млн.грн. </a:t>
              </a:r>
              <a:endParaRPr lang="uk-UA" sz="1600" dirty="0"/>
            </a:p>
          </p:txBody>
        </p:sp>
        <p:sp>
          <p:nvSpPr>
            <p:cNvPr id="11" name="Стрелка влево 10"/>
            <p:cNvSpPr/>
            <p:nvPr/>
          </p:nvSpPr>
          <p:spPr>
            <a:xfrm>
              <a:off x="5996086" y="1160748"/>
              <a:ext cx="864096" cy="50405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2" name="Прямоугольник с двумя скругленными противолежащими углами 11"/>
            <p:cNvSpPr/>
            <p:nvPr/>
          </p:nvSpPr>
          <p:spPr>
            <a:xfrm>
              <a:off x="6971084" y="1952836"/>
              <a:ext cx="1944216" cy="792088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/>
                <a:t>Приріст до 2015 року -  50%</a:t>
              </a:r>
              <a:endParaRPr lang="uk-UA" sz="1600" dirty="0"/>
            </a:p>
          </p:txBody>
        </p:sp>
        <p:sp>
          <p:nvSpPr>
            <p:cNvPr id="13" name="Стрелка влево 12"/>
            <p:cNvSpPr/>
            <p:nvPr/>
          </p:nvSpPr>
          <p:spPr>
            <a:xfrm>
              <a:off x="5996086" y="2130168"/>
              <a:ext cx="864096" cy="50405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4" name="Прямоугольник с двумя скругленными противолежащими углами 13"/>
            <p:cNvSpPr/>
            <p:nvPr/>
          </p:nvSpPr>
          <p:spPr>
            <a:xfrm>
              <a:off x="7006480" y="2933767"/>
              <a:ext cx="1944216" cy="792088"/>
            </a:xfrm>
            <a:prstGeom prst="round2Diag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600" dirty="0" smtClean="0"/>
                <a:t>Виконання річного плану -68,3% </a:t>
              </a:r>
              <a:endParaRPr lang="uk-UA" sz="1600" dirty="0"/>
            </a:p>
          </p:txBody>
        </p:sp>
        <p:sp>
          <p:nvSpPr>
            <p:cNvPr id="15" name="Стрелка влево 14"/>
            <p:cNvSpPr/>
            <p:nvPr/>
          </p:nvSpPr>
          <p:spPr>
            <a:xfrm>
              <a:off x="6021695" y="3171749"/>
              <a:ext cx="864096" cy="50405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9" name="Стрелка углом вверх 18"/>
            <p:cNvSpPr/>
            <p:nvPr/>
          </p:nvSpPr>
          <p:spPr>
            <a:xfrm>
              <a:off x="1925452" y="1550486"/>
              <a:ext cx="1800200" cy="792088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75884" y="1084142"/>
            <a:ext cx="1013897" cy="947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+225,4 млн.грн (+50%)</a:t>
            </a:r>
            <a:endParaRPr lang="uk-UA" b="1" dirty="0"/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2532716525"/>
              </p:ext>
            </p:extLst>
          </p:nvPr>
        </p:nvGraphicFramePr>
        <p:xfrm>
          <a:off x="180432" y="3861048"/>
          <a:ext cx="8678232" cy="2795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8072430" y="0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2</a:t>
            </a:r>
            <a:endParaRPr lang="uk-UA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582504" y="3329144"/>
            <a:ext cx="316596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Приріст доходів  місцевих бюджетів України у 2016 р. до 2015р. – 48,4% </a:t>
            </a:r>
            <a:endParaRPr lang="uk-UA" sz="1400" b="1" dirty="0"/>
          </a:p>
        </p:txBody>
      </p:sp>
    </p:spTree>
    <p:extLst>
      <p:ext uri="{BB962C8B-B14F-4D97-AF65-F5344CB8AC3E}">
        <p14:creationId xmlns:p14="http://schemas.microsoft.com/office/powerpoint/2010/main" val="46801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+mn-lt"/>
                <a:cs typeface="Times New Roman" pitchFamily="18" charset="0"/>
              </a:rPr>
              <a:t>Структура фактичних надходжень до бюджету </a:t>
            </a:r>
            <a:br>
              <a:rPr lang="uk-UA" sz="2400" b="1" dirty="0" smtClean="0">
                <a:latin typeface="+mn-lt"/>
                <a:cs typeface="Times New Roman" pitchFamily="18" charset="0"/>
              </a:rPr>
            </a:br>
            <a:r>
              <a:rPr lang="uk-UA" sz="2400" b="1" dirty="0" smtClean="0">
                <a:latin typeface="+mn-lt"/>
                <a:cs typeface="Times New Roman" pitchFamily="18" charset="0"/>
              </a:rPr>
              <a:t>міста Черкаси за 8 місяців 2016 року </a:t>
            </a:r>
            <a:r>
              <a:rPr lang="uk-UA" sz="1400" b="1" dirty="0" smtClean="0">
                <a:latin typeface="+mn-lt"/>
                <a:cs typeface="Times New Roman" pitchFamily="18" charset="0"/>
              </a:rPr>
              <a:t>(млн.грн.)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453519"/>
              </p:ext>
            </p:extLst>
          </p:nvPr>
        </p:nvGraphicFramePr>
        <p:xfrm>
          <a:off x="-142908" y="2928934"/>
          <a:ext cx="350046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-180528" y="2276872"/>
            <a:ext cx="314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з</a:t>
            </a:r>
            <a:r>
              <a:rPr lang="uk-UA" b="1" dirty="0" smtClean="0"/>
              <a:t>агальний фонд </a:t>
            </a:r>
          </a:p>
          <a:p>
            <a:pPr algn="ctr"/>
            <a:r>
              <a:rPr lang="uk-UA" b="1" dirty="0" smtClean="0"/>
              <a:t>(без трансфертів)</a:t>
            </a:r>
            <a:endParaRPr lang="uk-UA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86480" y="1857364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спеціальний фонд </a:t>
            </a:r>
          </a:p>
          <a:p>
            <a:pPr algn="ctr"/>
            <a:r>
              <a:rPr lang="uk-UA" b="1" dirty="0" smtClean="0"/>
              <a:t>(без трансфертів) </a:t>
            </a:r>
            <a:endParaRPr lang="uk-UA" b="1" dirty="0"/>
          </a:p>
        </p:txBody>
      </p:sp>
      <p:graphicFrame>
        <p:nvGraphicFramePr>
          <p:cNvPr id="1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207383"/>
              </p:ext>
            </p:extLst>
          </p:nvPr>
        </p:nvGraphicFramePr>
        <p:xfrm>
          <a:off x="1285852" y="1071546"/>
          <a:ext cx="621510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357554" y="85723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о</a:t>
            </a:r>
            <a:r>
              <a:rPr lang="uk-UA" b="1" dirty="0" smtClean="0"/>
              <a:t>фіційні трансферти</a:t>
            </a:r>
            <a:endParaRPr lang="uk-UA" b="1" dirty="0"/>
          </a:p>
        </p:txBody>
      </p:sp>
      <p:graphicFrame>
        <p:nvGraphicFramePr>
          <p:cNvPr id="1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636753"/>
              </p:ext>
            </p:extLst>
          </p:nvPr>
        </p:nvGraphicFramePr>
        <p:xfrm>
          <a:off x="5643570" y="2714620"/>
          <a:ext cx="3643338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595840694"/>
              </p:ext>
            </p:extLst>
          </p:nvPr>
        </p:nvGraphicFramePr>
        <p:xfrm>
          <a:off x="1857356" y="2643182"/>
          <a:ext cx="569120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7" name="Блок-схема: магнитный диск 16"/>
          <p:cNvSpPr/>
          <p:nvPr/>
        </p:nvSpPr>
        <p:spPr>
          <a:xfrm>
            <a:off x="2571736" y="5214926"/>
            <a:ext cx="4071966" cy="1643074"/>
          </a:xfrm>
          <a:prstGeom prst="flowChartMagneticDisk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ea typeface="+mj-ea"/>
                <a:cs typeface="Times New Roman" pitchFamily="18" charset="0"/>
              </a:rPr>
              <a:t>надходження до бюджету </a:t>
            </a:r>
          </a:p>
          <a:p>
            <a:pPr algn="ctr"/>
            <a:r>
              <a:rPr lang="uk-UA" sz="2400" b="1" dirty="0">
                <a:solidFill>
                  <a:schemeClr val="tx1"/>
                </a:solidFill>
                <a:ea typeface="+mj-ea"/>
                <a:cs typeface="Times New Roman" pitchFamily="18" charset="0"/>
              </a:rPr>
              <a:t>за </a:t>
            </a:r>
            <a:r>
              <a:rPr lang="uk-UA" sz="2400" b="1" dirty="0" smtClean="0">
                <a:solidFill>
                  <a:schemeClr val="tx1"/>
                </a:solidFill>
                <a:ea typeface="+mj-ea"/>
                <a:cs typeface="Times New Roman" pitchFamily="18" charset="0"/>
              </a:rPr>
              <a:t>8 місяців </a:t>
            </a:r>
            <a:r>
              <a:rPr lang="uk-UA" sz="2400" b="1" dirty="0">
                <a:solidFill>
                  <a:schemeClr val="tx1"/>
                </a:solidFill>
                <a:ea typeface="+mj-ea"/>
                <a:cs typeface="Times New Roman" pitchFamily="18" charset="0"/>
              </a:rPr>
              <a:t>2016 року -</a:t>
            </a:r>
          </a:p>
          <a:p>
            <a:pPr algn="ctr"/>
            <a:r>
              <a:rPr lang="uk-UA" sz="2400" b="1" dirty="0" smtClean="0">
                <a:solidFill>
                  <a:schemeClr val="tx1"/>
                </a:solidFill>
                <a:ea typeface="+mj-ea"/>
                <a:cs typeface="Times New Roman" pitchFamily="18" charset="0"/>
              </a:rPr>
              <a:t>1381,6 </a:t>
            </a:r>
            <a:r>
              <a:rPr lang="uk-UA" sz="2400" b="1" dirty="0" err="1">
                <a:solidFill>
                  <a:schemeClr val="tx1"/>
                </a:solidFill>
                <a:ea typeface="+mj-ea"/>
                <a:cs typeface="Times New Roman" pitchFamily="18" charset="0"/>
              </a:rPr>
              <a:t>млн.грн</a:t>
            </a:r>
            <a:r>
              <a:rPr lang="uk-UA" sz="2400" b="1" dirty="0">
                <a:solidFill>
                  <a:schemeClr val="tx1"/>
                </a:solidFill>
                <a:ea typeface="+mj-ea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72430" y="0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3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204194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85728"/>
            <a:ext cx="9429816" cy="654032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ВИКОНАННЯ ПЛАНОВИХ ПОКАЗНИКІВ ЗА 8 місяців 2016 РОКУ </a:t>
            </a:r>
            <a:r>
              <a:rPr lang="uk-UA" sz="1000" b="1" dirty="0" smtClean="0"/>
              <a:t>(млн.грн.)</a:t>
            </a:r>
            <a:endParaRPr lang="uk-UA" sz="10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2442203"/>
              </p:ext>
            </p:extLst>
          </p:nvPr>
        </p:nvGraphicFramePr>
        <p:xfrm>
          <a:off x="35496" y="946973"/>
          <a:ext cx="8786874" cy="311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55115312"/>
              </p:ext>
            </p:extLst>
          </p:nvPr>
        </p:nvGraphicFramePr>
        <p:xfrm>
          <a:off x="-428660" y="4214818"/>
          <a:ext cx="8643966" cy="2857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1259632" y="1158120"/>
            <a:ext cx="1071570" cy="79835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+7,6 млн.грн.,</a:t>
            </a:r>
          </a:p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 +2,3%</a:t>
            </a:r>
            <a:endParaRPr lang="uk-UA" sz="900" dirty="0">
              <a:solidFill>
                <a:schemeClr val="tx1"/>
              </a:solidFill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948777"/>
              </p:ext>
            </p:extLst>
          </p:nvPr>
        </p:nvGraphicFramePr>
        <p:xfrm>
          <a:off x="2500298" y="1401118"/>
          <a:ext cx="442915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017"/>
                <a:gridCol w="1340410"/>
                <a:gridCol w="2039729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ПЛАН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ФАКТ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ВІДХИЛЕННЯ</a:t>
                      </a:r>
                      <a:endParaRPr lang="uk-UA" sz="1600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672,4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676,5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+4,1 </a:t>
                      </a:r>
                      <a:r>
                        <a:rPr lang="uk-UA" sz="1600" baseline="0" dirty="0" smtClean="0"/>
                        <a:t> (+0,6%)</a:t>
                      </a:r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85720" y="4071942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БЮДЖЕТ РОЗВИТКУ </a:t>
            </a:r>
            <a:r>
              <a:rPr lang="uk-UA" sz="1200" b="1" dirty="0" smtClean="0"/>
              <a:t>(ПОДАТКИ) </a:t>
            </a:r>
            <a:r>
              <a:rPr lang="uk-UA" b="1" dirty="0" smtClean="0"/>
              <a:t>СТАНОМ НА 01.09.2016</a:t>
            </a:r>
            <a:endParaRPr lang="uk-UA" b="1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694136"/>
              </p:ext>
            </p:extLst>
          </p:nvPr>
        </p:nvGraphicFramePr>
        <p:xfrm>
          <a:off x="1152128" y="4365104"/>
          <a:ext cx="4788024" cy="70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008"/>
                <a:gridCol w="1596008"/>
                <a:gridCol w="15960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ПЛАН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ФАКТ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ВІДХИЛЕННЯ</a:t>
                      </a:r>
                      <a:endParaRPr lang="uk-UA" sz="1600" dirty="0"/>
                    </a:p>
                  </a:txBody>
                  <a:tcPr/>
                </a:tc>
              </a:tr>
              <a:tr h="272102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8,5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18,8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+10,3</a:t>
                      </a:r>
                      <a:r>
                        <a:rPr lang="uk-UA" sz="1600" baseline="0" dirty="0" smtClean="0"/>
                        <a:t>(+121,7%)</a:t>
                      </a:r>
                      <a:endParaRPr lang="uk-UA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Стрелка вправо 24"/>
          <p:cNvSpPr/>
          <p:nvPr/>
        </p:nvSpPr>
        <p:spPr>
          <a:xfrm>
            <a:off x="2143108" y="2559256"/>
            <a:ext cx="1071570" cy="72686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+0,8 млн.грн.,</a:t>
            </a:r>
          </a:p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 +0,8%</a:t>
            </a:r>
            <a:endParaRPr lang="uk-UA" sz="900" dirty="0">
              <a:solidFill>
                <a:schemeClr val="tx1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3326929" y="2511447"/>
            <a:ext cx="957039" cy="79835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+0,5 млн.грн.,</a:t>
            </a:r>
          </a:p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 +0,5 %</a:t>
            </a:r>
            <a:endParaRPr lang="uk-UA" sz="900" dirty="0">
              <a:solidFill>
                <a:schemeClr val="tx1"/>
              </a:solidFill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5317824" y="1889693"/>
            <a:ext cx="1080120" cy="70185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-4,9 млн.грн.,</a:t>
            </a:r>
          </a:p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 -7 %</a:t>
            </a:r>
            <a:endParaRPr lang="uk-UA" sz="900" dirty="0">
              <a:solidFill>
                <a:schemeClr val="tx1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6438384" y="2185131"/>
            <a:ext cx="1094370" cy="652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-0,2 млн.грн.,</a:t>
            </a:r>
          </a:p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 -3,5 %</a:t>
            </a:r>
            <a:endParaRPr lang="uk-UA" sz="900" dirty="0">
              <a:solidFill>
                <a:schemeClr val="tx1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7532754" y="2059137"/>
            <a:ext cx="999686" cy="50011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-0,1млн.грн.</a:t>
            </a:r>
          </a:p>
          <a:p>
            <a:pPr algn="ctr"/>
            <a:endParaRPr lang="uk-UA" sz="900" dirty="0">
              <a:solidFill>
                <a:schemeClr val="tx1"/>
              </a:solidFill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1634156" y="5643578"/>
            <a:ext cx="1281660" cy="57150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dirty="0" smtClean="0">
                <a:solidFill>
                  <a:schemeClr val="tx1"/>
                </a:solidFill>
              </a:rPr>
              <a:t>+2,9 млн.грн.,</a:t>
            </a:r>
          </a:p>
          <a:p>
            <a:pPr algn="ctr"/>
            <a:r>
              <a:rPr lang="uk-UA" sz="1000" dirty="0" smtClean="0">
                <a:solidFill>
                  <a:schemeClr val="tx1"/>
                </a:solidFill>
              </a:rPr>
              <a:t>+75 %</a:t>
            </a:r>
            <a:endParaRPr lang="uk-UA" sz="1000" dirty="0">
              <a:solidFill>
                <a:schemeClr val="tx1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648664" y="5085184"/>
            <a:ext cx="1355384" cy="51207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000" dirty="0" smtClean="0">
              <a:solidFill>
                <a:schemeClr val="tx1"/>
              </a:solidFill>
            </a:endParaRPr>
          </a:p>
          <a:p>
            <a:pPr algn="ctr"/>
            <a:r>
              <a:rPr lang="uk-UA" sz="1000" dirty="0" smtClean="0">
                <a:solidFill>
                  <a:schemeClr val="tx1"/>
                </a:solidFill>
              </a:rPr>
              <a:t>-0,7 млн.грн. -31,8%</a:t>
            </a:r>
          </a:p>
          <a:p>
            <a:pPr algn="ctr"/>
            <a:endParaRPr lang="uk-UA" sz="1000" dirty="0">
              <a:solidFill>
                <a:schemeClr val="tx1"/>
              </a:solidFill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5724128" y="5597262"/>
            <a:ext cx="1368152" cy="57150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00" dirty="0" smtClean="0">
                <a:solidFill>
                  <a:schemeClr val="tx1"/>
                </a:solidFill>
              </a:rPr>
              <a:t>+8,1 млн.грн.+337%</a:t>
            </a:r>
            <a:endParaRPr lang="uk-UA" sz="10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00892" y="4429132"/>
            <a:ext cx="21431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b="1" dirty="0" err="1" smtClean="0"/>
              <a:t>Довідково</a:t>
            </a:r>
            <a:r>
              <a:rPr lang="uk-UA" sz="1100" dirty="0" smtClean="0"/>
              <a:t>: станом на 01.09.2016 бюджет розвитку склав 339 млн.грн, з них:</a:t>
            </a:r>
          </a:p>
          <a:p>
            <a:pPr>
              <a:buFontTx/>
              <a:buChar char="-"/>
            </a:pPr>
            <a:r>
              <a:rPr lang="uk-UA" sz="1100" dirty="0" smtClean="0"/>
              <a:t>18,8 млн.грн. – податки;</a:t>
            </a:r>
          </a:p>
          <a:p>
            <a:pPr>
              <a:buFontTx/>
              <a:buChar char="-"/>
            </a:pPr>
            <a:r>
              <a:rPr lang="uk-UA" sz="1100" dirty="0" smtClean="0"/>
              <a:t>317,4 млн.грн. – залучення із з/ф.;</a:t>
            </a:r>
          </a:p>
          <a:p>
            <a:pPr>
              <a:buFontTx/>
              <a:buChar char="-"/>
            </a:pPr>
            <a:r>
              <a:rPr lang="uk-UA" sz="1100" dirty="0" smtClean="0"/>
              <a:t>2,8 млн. інші  надходження        (субвенції, запозичення)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72430" y="0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4</a:t>
            </a:r>
            <a:endParaRPr lang="uk-UA" sz="1600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4225256" y="1916832"/>
            <a:ext cx="957039" cy="79835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+03 млн.грн.,</a:t>
            </a:r>
          </a:p>
          <a:p>
            <a:pPr algn="ctr"/>
            <a:r>
              <a:rPr lang="uk-UA" sz="900" dirty="0" smtClean="0">
                <a:solidFill>
                  <a:schemeClr val="tx1"/>
                </a:solidFill>
              </a:rPr>
              <a:t> +0,5 %</a:t>
            </a:r>
            <a:endParaRPr lang="uk-UA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9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768575"/>
              </p:ext>
            </p:extLst>
          </p:nvPr>
        </p:nvGraphicFramePr>
        <p:xfrm>
          <a:off x="285716" y="1357298"/>
          <a:ext cx="8572564" cy="5054383"/>
        </p:xfrm>
        <a:graphic>
          <a:graphicData uri="http://schemas.openxmlformats.org/drawingml/2006/table">
            <a:tbl>
              <a:tblPr/>
              <a:tblGrid>
                <a:gridCol w="1680250"/>
                <a:gridCol w="614135"/>
                <a:gridCol w="614135"/>
                <a:gridCol w="614135"/>
                <a:gridCol w="1527254"/>
                <a:gridCol w="1680250"/>
                <a:gridCol w="614135"/>
                <a:gridCol w="614135"/>
                <a:gridCol w="614135"/>
              </a:tblGrid>
              <a:tr h="435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Найменування видатків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Уточнений план </a:t>
                      </a:r>
                      <a:r>
                        <a:rPr lang="uk-UA" sz="800" b="1" baseline="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станом на 01.09.2015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Виконання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% виконання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Найменування видатків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Уточнений план </a:t>
                      </a:r>
                      <a:r>
                        <a:rPr lang="uk-UA" sz="8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станом</a:t>
                      </a:r>
                      <a:r>
                        <a:rPr lang="uk-UA" sz="800" b="1" baseline="0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 на 01.09.2016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Виконання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8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% виконання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4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Органи місцевого самоврядування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33 195,7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31 030,5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93,5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libri"/>
                          <a:ea typeface="Calibri"/>
                          <a:cs typeface="Times New Roman"/>
                        </a:rPr>
                        <a:t>Органи місцевого самоврядування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41 413,8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37 772,3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91,2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74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libri"/>
                          <a:ea typeface="Calibri"/>
                          <a:cs typeface="Times New Roman"/>
                        </a:rPr>
                        <a:t>Освіта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235 245,7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223 658,8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95,1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libri"/>
                          <a:ea typeface="Calibri"/>
                          <a:cs typeface="Times New Roman"/>
                        </a:rPr>
                        <a:t>Освіта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289 938,7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266 437,3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91,9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Охорона здоров’</a:t>
                      </a:r>
                      <a:r>
                        <a:rPr lang="en-US" sz="1000" b="1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153 904,9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149 991,3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97,5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libri"/>
                          <a:ea typeface="Calibri"/>
                          <a:cs typeface="Times New Roman"/>
                        </a:rPr>
                        <a:t>Охорона </a:t>
                      </a:r>
                      <a:r>
                        <a:rPr lang="uk-UA" sz="1000" b="1" dirty="0" err="1">
                          <a:latin typeface="Calibri"/>
                          <a:ea typeface="Calibri"/>
                          <a:cs typeface="Times New Roman"/>
                        </a:rPr>
                        <a:t>здоров’</a:t>
                      </a:r>
                      <a:r>
                        <a:rPr lang="en-US" sz="1000" b="1" dirty="0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173 979,6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163 424,1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93,9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74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libri"/>
                          <a:ea typeface="Calibri"/>
                          <a:cs typeface="Times New Roman"/>
                        </a:rPr>
                        <a:t>Соціальний захист та соціальне забезпечення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14 926,8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11 232,4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75,2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libri"/>
                          <a:ea typeface="Calibri"/>
                          <a:cs typeface="Times New Roman"/>
                        </a:rPr>
                        <a:t>Соціальний захист та соціальне забезпечення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17 219,4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12 293,1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71,4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libri"/>
                          <a:ea typeface="Calibri"/>
                          <a:cs typeface="Times New Roman"/>
                        </a:rPr>
                        <a:t>Житлово-комунальне господарство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37 274,6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34 889,2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93,6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libri"/>
                          <a:ea typeface="Calibri"/>
                          <a:cs typeface="Times New Roman"/>
                        </a:rPr>
                        <a:t>Житлово-комунальне господарство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55 729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55 200,6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92,4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872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Культура і мистецтво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30 122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28 292,4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93,9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Культура і мистецтво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33 726,4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31 309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92,8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Фізична культура і спорт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9 690,6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8 960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92,5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Фізична культура і спорт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11 581,9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9 555,7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82,5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744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Дорожнє господарство, транспорт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6 636,3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2 970,8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44,8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libri"/>
                          <a:ea typeface="Calibri"/>
                          <a:cs typeface="Times New Roman"/>
                        </a:rPr>
                        <a:t>Дорожнє господарство, транспорт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46 432,7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42 903,3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92,4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2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Кредитування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libri"/>
                          <a:ea typeface="Calibri"/>
                          <a:cs typeface="Times New Roman"/>
                        </a:rPr>
                        <a:t>507,8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507,8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Кредитування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568,7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568,7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872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Реверсна дотація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14 842,4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14 842,4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Реверсна дотація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19 334,4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19 334,4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100,0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3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Інші видатки(засоби масової інформації, висвітлення діяльності, обслуговування боргу, запобігання надзвичайним ситуаціям)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30 831,3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24792,3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kern="12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80,4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Інші видатки(засоби масової інформації, висвітлення діяльності, обслуговування боргу, запобігання надзвичайним ситуаціям)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18 965,3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11 156,3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58,8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74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>
                          <a:latin typeface="Calibri"/>
                          <a:ea typeface="Calibri"/>
                          <a:cs typeface="Times New Roman"/>
                        </a:rPr>
                        <a:t>РАЗОМ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567178,1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531167,9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latin typeface="Calibri"/>
                          <a:ea typeface="Calibri"/>
                          <a:cs typeface="Times New Roman"/>
                        </a:rPr>
                        <a:t>РАЗОМ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712889,9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 smtClean="0">
                          <a:latin typeface="Calibri"/>
                          <a:ea typeface="Calibri"/>
                          <a:cs typeface="Times New Roman"/>
                        </a:rPr>
                        <a:t>649954,8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73" marR="41373" marT="0" marB="0" anchor="ctr">
                    <a:lnL>
                      <a:noFill/>
                    </a:lnL>
                    <a:lnR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BA0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786182" y="1571612"/>
            <a:ext cx="1571636" cy="1928826"/>
          </a:xfrm>
          <a:prstGeom prst="rightArrow">
            <a:avLst>
              <a:gd name="adj1" fmla="val 50000"/>
              <a:gd name="adj2" fmla="val 29176"/>
            </a:avLst>
          </a:prstGeom>
          <a:solidFill>
            <a:srgbClr val="FFFFFF"/>
          </a:solidFill>
          <a:ln w="63500">
            <a:solidFill>
              <a:srgbClr val="9BBB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786182" y="3500438"/>
            <a:ext cx="1571636" cy="2143140"/>
          </a:xfrm>
          <a:prstGeom prst="rightArrow">
            <a:avLst>
              <a:gd name="adj1" fmla="val 50000"/>
              <a:gd name="adj2" fmla="val 28440"/>
            </a:avLst>
          </a:prstGeom>
          <a:solidFill>
            <a:srgbClr val="FFFFFF"/>
          </a:solidFill>
          <a:ln w="63500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786182" y="4286256"/>
            <a:ext cx="150019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Додаткові повноваження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193015</a:t>
            </a: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,3</a:t>
            </a:r>
            <a:r>
              <a:rPr kumimoji="0" lang="uk-UA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тис. грн.</a:t>
            </a:r>
            <a:endParaRPr kumimoji="0" lang="uk-UA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857620" y="2071678"/>
            <a:ext cx="13573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Зростання  видатків відповідно до минулого року на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145 711,8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тис. грн.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28" y="1000108"/>
            <a:ext cx="928694" cy="285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2015 </a:t>
            </a:r>
            <a:r>
              <a:rPr lang="uk-UA" sz="1400" dirty="0" smtClean="0">
                <a:solidFill>
                  <a:schemeClr val="tx1"/>
                </a:solidFill>
              </a:rPr>
              <a:t>рік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72264" y="1000108"/>
            <a:ext cx="928694" cy="28575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 smtClean="0">
                <a:solidFill>
                  <a:schemeClr val="tx1"/>
                </a:solidFill>
              </a:rPr>
              <a:t>2016 рік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15338" y="-5282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5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34034"/>
            <a:ext cx="74168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ea typeface="Calibri" pitchFamily="34" charset="0"/>
                <a:cs typeface="Times New Roman" pitchFamily="18" charset="0"/>
              </a:rPr>
              <a:t>Аналіз виконання видатків загально фонду міського бюджету</a:t>
            </a:r>
            <a:endParaRPr lang="uk-UA" sz="24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3348384" y="1196752"/>
            <a:ext cx="4680000" cy="72008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Культура і мистецтво</a:t>
            </a:r>
          </a:p>
          <a:p>
            <a:pPr algn="ctr"/>
            <a:r>
              <a:rPr lang="uk-UA" b="1" dirty="0" smtClean="0"/>
              <a:t>+ 3 604,4 тис. грн.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04248" y="133147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+12,0%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18864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ПРИРІСТ ВИДАТКІВ МІСЦЕВИХ БЮДЖЕТІВ</a:t>
            </a:r>
            <a:endParaRPr lang="ru-RU" sz="2400" b="1" dirty="0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2987824" y="1844904"/>
            <a:ext cx="5040000" cy="7200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Охорона здоров</a:t>
            </a:r>
            <a:r>
              <a:rPr lang="en-US" sz="1600" dirty="0" smtClean="0"/>
              <a:t>’</a:t>
            </a:r>
            <a:r>
              <a:rPr lang="uk-UA" sz="1600" dirty="0" smtClean="0"/>
              <a:t>я</a:t>
            </a:r>
          </a:p>
          <a:p>
            <a:pPr algn="ctr"/>
            <a:r>
              <a:rPr lang="uk-UA" b="1" dirty="0" smtClean="0"/>
              <a:t>+ 20 074,7 тис. грн.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876256" y="19795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+13,0%</a:t>
            </a:r>
            <a:endParaRPr lang="ru-RU" b="1" dirty="0"/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2627784" y="2492976"/>
            <a:ext cx="5400000" cy="720000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Соц. захист та соцзабезпечення</a:t>
            </a:r>
          </a:p>
          <a:p>
            <a:pPr algn="ctr"/>
            <a:r>
              <a:rPr lang="uk-UA" b="1" dirty="0" smtClean="0"/>
              <a:t>+ 2 292,61 тис. грн.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76256" y="26276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+15,4%</a:t>
            </a:r>
            <a:endParaRPr lang="ru-RU" b="1" dirty="0"/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2267744" y="3140968"/>
            <a:ext cx="5760000" cy="720000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Фізкультура і спорт</a:t>
            </a:r>
          </a:p>
          <a:p>
            <a:pPr algn="ctr"/>
            <a:r>
              <a:rPr lang="uk-UA" b="1" dirty="0" smtClean="0"/>
              <a:t>+ 1 891,3 тис. грн.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32756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+19,5%</a:t>
            </a:r>
            <a:endParaRPr lang="ru-RU" b="1" dirty="0"/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1908384" y="3861048"/>
            <a:ext cx="6120000" cy="720000"/>
          </a:xfrm>
          <a:prstGeom prst="flowChartPunchedTap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Освіта</a:t>
            </a:r>
          </a:p>
          <a:p>
            <a:pPr algn="ctr"/>
            <a:r>
              <a:rPr lang="uk-UA" b="1" dirty="0" smtClean="0"/>
              <a:t>+ 54 693,0 тис. грн.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76256" y="39330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+23,2%</a:t>
            </a:r>
            <a:endParaRPr lang="ru-RU" b="1" dirty="0"/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1547664" y="4581208"/>
            <a:ext cx="6480000" cy="720000"/>
          </a:xfrm>
          <a:prstGeom prst="flowChartPunchedTap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ОМС</a:t>
            </a:r>
          </a:p>
          <a:p>
            <a:pPr algn="ctr"/>
            <a:r>
              <a:rPr lang="uk-UA" b="1" dirty="0" smtClean="0"/>
              <a:t>+ 8 218,1 тис. грн.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876256" y="47158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+24,8%</a:t>
            </a:r>
            <a:endParaRPr lang="ru-RU" b="1" dirty="0"/>
          </a:p>
        </p:txBody>
      </p:sp>
      <p:sp>
        <p:nvSpPr>
          <p:cNvPr id="25" name="Блок-схема: перфолента 24"/>
          <p:cNvSpPr/>
          <p:nvPr/>
        </p:nvSpPr>
        <p:spPr>
          <a:xfrm>
            <a:off x="1187624" y="5229280"/>
            <a:ext cx="6840000" cy="720000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Житлово-комунальне господарство</a:t>
            </a:r>
          </a:p>
          <a:p>
            <a:pPr algn="ctr"/>
            <a:r>
              <a:rPr lang="uk-UA" b="1" dirty="0" smtClean="0"/>
              <a:t>+ 22 454,4 тис. грн.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876256" y="536392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+60,2%</a:t>
            </a:r>
            <a:endParaRPr lang="ru-RU" b="1" dirty="0"/>
          </a:p>
        </p:txBody>
      </p:sp>
      <p:sp>
        <p:nvSpPr>
          <p:cNvPr id="27" name="Блок-схема: перфолента 26"/>
          <p:cNvSpPr/>
          <p:nvPr/>
        </p:nvSpPr>
        <p:spPr>
          <a:xfrm>
            <a:off x="827584" y="5877352"/>
            <a:ext cx="7200000" cy="7200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Дорожнє господарство</a:t>
            </a:r>
          </a:p>
          <a:p>
            <a:pPr algn="ctr"/>
            <a:r>
              <a:rPr lang="uk-UA" b="1" dirty="0" smtClean="0"/>
              <a:t>+ 39 796,4 тис. грн.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804248" y="6011996"/>
            <a:ext cx="1056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+599,7%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 rot="18127490">
            <a:off x="-470233" y="2798638"/>
            <a:ext cx="38271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b="1" dirty="0" smtClean="0"/>
              <a:t>Приріст  </a:t>
            </a:r>
          </a:p>
          <a:p>
            <a:pPr algn="ctr"/>
            <a:r>
              <a:rPr lang="uk-UA" sz="1400" b="1" dirty="0" smtClean="0"/>
              <a:t>видатків загального фонду за </a:t>
            </a:r>
          </a:p>
          <a:p>
            <a:pPr algn="ctr"/>
            <a:r>
              <a:rPr lang="uk-UA" sz="1400" b="1" dirty="0" smtClean="0"/>
              <a:t>січень-серпень 2016 року до відповідного періоду минулого року </a:t>
            </a:r>
            <a:endParaRPr lang="ru-RU" sz="1400" b="1" dirty="0"/>
          </a:p>
        </p:txBody>
      </p:sp>
      <p:sp>
        <p:nvSpPr>
          <p:cNvPr id="3" name="Овал 2"/>
          <p:cNvSpPr/>
          <p:nvPr/>
        </p:nvSpPr>
        <p:spPr>
          <a:xfrm>
            <a:off x="7740352" y="1207604"/>
            <a:ext cx="1375024" cy="70922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+12,7%</a:t>
            </a:r>
            <a:endParaRPr lang="ru-RU" b="1" dirty="0"/>
          </a:p>
        </p:txBody>
      </p:sp>
      <p:sp>
        <p:nvSpPr>
          <p:cNvPr id="23" name="Овал 22"/>
          <p:cNvSpPr/>
          <p:nvPr/>
        </p:nvSpPr>
        <p:spPr>
          <a:xfrm>
            <a:off x="7883860" y="2492896"/>
            <a:ext cx="1260140" cy="7092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+60,6%</a:t>
            </a:r>
            <a:endParaRPr lang="ru-RU" b="1" dirty="0"/>
          </a:p>
        </p:txBody>
      </p:sp>
      <p:sp>
        <p:nvSpPr>
          <p:cNvPr id="28" name="Овал 27"/>
          <p:cNvSpPr/>
          <p:nvPr/>
        </p:nvSpPr>
        <p:spPr>
          <a:xfrm>
            <a:off x="7812360" y="1855676"/>
            <a:ext cx="1331640" cy="7092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+9,7%</a:t>
            </a:r>
            <a:endParaRPr lang="ru-RU" b="1" dirty="0"/>
          </a:p>
        </p:txBody>
      </p:sp>
      <p:sp>
        <p:nvSpPr>
          <p:cNvPr id="30" name="Овал 29"/>
          <p:cNvSpPr/>
          <p:nvPr/>
        </p:nvSpPr>
        <p:spPr>
          <a:xfrm>
            <a:off x="7884368" y="3151820"/>
            <a:ext cx="1231008" cy="70922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+16,9%</a:t>
            </a:r>
            <a:endParaRPr lang="ru-RU" b="1" dirty="0"/>
          </a:p>
        </p:txBody>
      </p:sp>
      <p:sp>
        <p:nvSpPr>
          <p:cNvPr id="33" name="Овал 32"/>
          <p:cNvSpPr/>
          <p:nvPr/>
        </p:nvSpPr>
        <p:spPr>
          <a:xfrm>
            <a:off x="7884368" y="3789040"/>
            <a:ext cx="1231008" cy="70922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+9,7%</a:t>
            </a:r>
            <a:endParaRPr lang="ru-RU" b="1" dirty="0"/>
          </a:p>
        </p:txBody>
      </p:sp>
      <p:sp>
        <p:nvSpPr>
          <p:cNvPr id="36" name="Овал 35"/>
          <p:cNvSpPr/>
          <p:nvPr/>
        </p:nvSpPr>
        <p:spPr>
          <a:xfrm>
            <a:off x="7884368" y="4591980"/>
            <a:ext cx="1231008" cy="7092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+23,6%</a:t>
            </a:r>
            <a:endParaRPr lang="ru-RU" b="1" dirty="0"/>
          </a:p>
        </p:txBody>
      </p:sp>
      <p:sp>
        <p:nvSpPr>
          <p:cNvPr id="38" name="Овал 37"/>
          <p:cNvSpPr/>
          <p:nvPr/>
        </p:nvSpPr>
        <p:spPr>
          <a:xfrm>
            <a:off x="7884368" y="5240052"/>
            <a:ext cx="1231008" cy="7092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+48,7%</a:t>
            </a:r>
            <a:endParaRPr lang="ru-RU" b="1" dirty="0"/>
          </a:p>
        </p:txBody>
      </p:sp>
      <p:sp>
        <p:nvSpPr>
          <p:cNvPr id="39" name="Овал 38"/>
          <p:cNvSpPr/>
          <p:nvPr/>
        </p:nvSpPr>
        <p:spPr>
          <a:xfrm>
            <a:off x="7884368" y="5888124"/>
            <a:ext cx="1231008" cy="7092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+26,5%</a:t>
            </a:r>
            <a:endParaRPr lang="ru-RU" b="1" dirty="0"/>
          </a:p>
        </p:txBody>
      </p:sp>
      <p:sp>
        <p:nvSpPr>
          <p:cNvPr id="4" name="Пятиугольник 3"/>
          <p:cNvSpPr/>
          <p:nvPr/>
        </p:nvSpPr>
        <p:spPr>
          <a:xfrm rot="5400000">
            <a:off x="8028504" y="188760"/>
            <a:ext cx="720000" cy="144000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uk-UA" sz="1200" b="1" dirty="0" smtClean="0"/>
              <a:t>Приріст видатків по Україні</a:t>
            </a:r>
            <a:endParaRPr lang="ru-RU" sz="1200" b="1" dirty="0"/>
          </a:p>
        </p:txBody>
      </p:sp>
      <p:sp>
        <p:nvSpPr>
          <p:cNvPr id="40" name="Пятиугольник 39"/>
          <p:cNvSpPr/>
          <p:nvPr/>
        </p:nvSpPr>
        <p:spPr>
          <a:xfrm rot="5400000">
            <a:off x="5256216" y="82157"/>
            <a:ext cx="720000" cy="1800000"/>
          </a:xfrm>
          <a:prstGeom prst="homePlat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uk-UA" sz="1200" b="1" dirty="0" smtClean="0"/>
              <a:t>Приріст видатків по бюджету м. Черкаси</a:t>
            </a:r>
            <a:endParaRPr lang="ru-RU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8215338" y="-5282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6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82112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215338" y="-5282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7</a:t>
            </a:r>
            <a:endParaRPr lang="uk-UA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34034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>
                <a:latin typeface="Calibri" pitchFamily="34" charset="0"/>
                <a:cs typeface="Times New Roman" pitchFamily="18" charset="0"/>
              </a:rPr>
              <a:t>Структура видатків за економічною </a:t>
            </a:r>
            <a:r>
              <a:rPr lang="uk-UA" sz="2400" b="1" dirty="0" smtClean="0">
                <a:latin typeface="Calibri" pitchFamily="34" charset="0"/>
                <a:cs typeface="Times New Roman" pitchFamily="18" charset="0"/>
              </a:rPr>
              <a:t>класифікацією</a:t>
            </a:r>
            <a:endParaRPr lang="uk-UA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00577" y="595699"/>
            <a:ext cx="2167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i="1" dirty="0"/>
              <a:t>Загальний фонд,  %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410151"/>
              </p:ext>
            </p:extLst>
          </p:nvPr>
        </p:nvGraphicFramePr>
        <p:xfrm>
          <a:off x="539551" y="1124744"/>
          <a:ext cx="8211571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346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459665"/>
              </p:ext>
            </p:extLst>
          </p:nvPr>
        </p:nvGraphicFramePr>
        <p:xfrm>
          <a:off x="539552" y="1268760"/>
          <a:ext cx="8064896" cy="521213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435465"/>
                <a:gridCol w="2629431"/>
              </a:tblGrid>
              <a:tr h="543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Показники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2016 рік, 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тис</a:t>
                      </a: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. грн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9033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ВИДАТКИ    (загальний фонд)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Освіта, у т.ч.: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98 457,6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332"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Заробітна </a:t>
                      </a:r>
                      <a:r>
                        <a:rPr lang="uk-UA" sz="1400" b="0" dirty="0" smtClean="0">
                          <a:effectLst/>
                        </a:rPr>
                        <a:t>плата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21 045,6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332"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Енергоносії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3 326,0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332"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Інші видатки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7 301,7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332"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Професійно технічна освіта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56 693,3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6289"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Програма забезпечення безкоштовного харчування учнів 1-4 класів ЗНЗ міста Черкаси 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10 091,0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Охорона здоров'я, в т.ч.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60 519,7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332"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Заробітна плата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49 126,3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332"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Енергоносії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1 339,4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332"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Медикаменти та харчування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5 199,9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0332"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Інші видатки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4 854,1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Пільгові перевезення, в т.ч.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28562,2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4938">
                <a:tc>
                  <a:txBody>
                    <a:bodyPr/>
                    <a:lstStyle/>
                    <a:p>
                      <a:pPr indent="2552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effectLst/>
                        </a:rPr>
                        <a:t>Програма розвитку міського електротранспорту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28 562,2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52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Відсутність субвенції ДБ на відшкодування  різниці в тарифах по КП "</a:t>
                      </a:r>
                      <a:r>
                        <a:rPr lang="uk-UA" sz="1400" dirty="0" err="1">
                          <a:effectLst/>
                        </a:rPr>
                        <a:t>Черкасиводоканал</a:t>
                      </a:r>
                      <a:r>
                        <a:rPr lang="uk-UA" sz="1400">
                          <a:effectLst/>
                        </a:rPr>
                        <a:t>" (відшкодування ПАТ "Азот")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5 475,8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2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РАЗОМ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</a:rPr>
                        <a:t>193 015,3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5536" y="364947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/>
              <a:t>Власний</a:t>
            </a:r>
            <a:r>
              <a:rPr lang="ru-RU" sz="2400" b="1" dirty="0" smtClean="0"/>
              <a:t> ресурс </a:t>
            </a:r>
            <a:r>
              <a:rPr lang="ru-RU" sz="2400" b="1" dirty="0" err="1"/>
              <a:t>міського</a:t>
            </a:r>
            <a:r>
              <a:rPr lang="ru-RU" sz="2400" b="1" dirty="0"/>
              <a:t> бюджету </a:t>
            </a:r>
            <a:r>
              <a:rPr lang="ru-RU" sz="2400" b="1" dirty="0" smtClean="0"/>
              <a:t>на </a:t>
            </a:r>
            <a:r>
              <a:rPr lang="ru-RU" sz="2400" b="1" dirty="0"/>
              <a:t>"</a:t>
            </a:r>
            <a:r>
              <a:rPr lang="ru-RU" sz="2400" b="1" dirty="0" err="1"/>
              <a:t>делеговані</a:t>
            </a:r>
            <a:r>
              <a:rPr lang="ru-RU" sz="2400" b="1" dirty="0"/>
              <a:t>" </a:t>
            </a:r>
            <a:r>
              <a:rPr lang="ru-RU" sz="2400" b="1" dirty="0" err="1"/>
              <a:t>державні</a:t>
            </a:r>
            <a:r>
              <a:rPr lang="ru-RU" sz="2400" b="1" dirty="0"/>
              <a:t> </a:t>
            </a:r>
            <a:r>
              <a:rPr lang="ru-RU" sz="2400" b="1" dirty="0" err="1"/>
              <a:t>повноваження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215338" y="-52826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слайд 8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1639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1431</Words>
  <Application>Microsoft Office PowerPoint</Application>
  <PresentationFormat>Экран (4:3)</PresentationFormat>
  <Paragraphs>467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                    </vt:lpstr>
      <vt:lpstr>Презентация PowerPoint</vt:lpstr>
      <vt:lpstr>Ріст доходів загального фонду бюджету м.Черкаси  (без офіційних. трансфертів)</vt:lpstr>
      <vt:lpstr>Структура фактичних надходжень до бюджету  міста Черкаси за 8 місяців 2016 року (млн.грн.)</vt:lpstr>
      <vt:lpstr>ВИКОНАННЯ ПЛАНОВИХ ПОКАЗНИКІВ ЗА 8 місяців 2016 РОКУ (млн.грн.)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Етапи програми Громадський бюджет міста Черкаси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Громадський бюджет м. Черкаси</dc:title>
  <dc:creator>nachdoh</dc:creator>
  <cp:lastModifiedBy>plan2</cp:lastModifiedBy>
  <cp:revision>226</cp:revision>
  <cp:lastPrinted>2016-09-09T12:49:59Z</cp:lastPrinted>
  <dcterms:created xsi:type="dcterms:W3CDTF">2015-10-15T09:09:23Z</dcterms:created>
  <dcterms:modified xsi:type="dcterms:W3CDTF">2016-09-09T16:14:46Z</dcterms:modified>
</cp:coreProperties>
</file>