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88" r:id="rId4"/>
    <p:sldId id="257" r:id="rId5"/>
    <p:sldId id="277" r:id="rId6"/>
    <p:sldId id="264" r:id="rId7"/>
    <p:sldId id="265" r:id="rId8"/>
    <p:sldId id="283" r:id="rId9"/>
    <p:sldId id="284" r:id="rId10"/>
    <p:sldId id="260" r:id="rId11"/>
    <p:sldId id="287" r:id="rId12"/>
    <p:sldId id="273" r:id="rId13"/>
    <p:sldId id="274" r:id="rId14"/>
    <p:sldId id="276" r:id="rId15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9EEF"/>
    <a:srgbClr val="B7CBF7"/>
    <a:srgbClr val="66CCFF"/>
    <a:srgbClr val="FF5D5D"/>
    <a:srgbClr val="1199FF"/>
    <a:srgbClr val="63DBF3"/>
    <a:srgbClr val="B8E08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2.2018\&#1047;&#1074;&#1077;&#1076;&#1077;&#1085;&#1110;%20&#1090;&#1072;&#1073;&#1083;&#1080;&#1094;&#1110;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2.2018\&#1076;&#1086;&#1088;&#1086;&#1075;&#1080;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2.2018\&#1044;&#1077;&#1087;&#1086;&#1079;&#1080;&#1090;%2010%20&#1084;&#1110;&#1089;.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2.2018\&#1044;&#1077;&#1087;&#1086;&#1079;&#1080;&#1090;%2010%20&#1084;&#1110;&#1089;..xlsx" TargetMode="External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2.2018\&#1047;&#1074;&#1077;&#1076;&#1077;&#1085;&#1110;%20&#1090;&#1072;&#1073;&#1083;&#1080;&#1094;&#1110;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2.2018\&#1047;&#1074;&#1077;&#1076;&#1077;&#1085;&#1110;%20&#1090;&#1072;&#1073;&#1083;&#1080;&#1094;&#1110;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2.2018\&#1047;&#1074;&#1077;&#1076;&#1077;&#1085;&#1110;%20&#1090;&#1072;&#1073;&#1083;&#1080;&#1094;&#1110;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2.2018\&#1047;&#1074;&#1077;&#1076;&#1077;&#1085;&#1110;%20&#1090;&#1072;&#1073;&#1083;&#1080;&#1094;&#1110;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2.2018\&#1047;&#1074;&#1077;&#1076;&#1077;&#1085;&#1110;%20&#1090;&#1072;&#1073;&#1083;&#1080;&#1094;&#1110;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2.2018\&#1047;&#1074;&#1077;&#1076;&#1077;&#1085;&#1110;%20&#1090;&#1072;&#1073;&#1083;&#1080;&#1094;&#1110;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2.2018\&#1090;&#1088;&#1072;&#1085;&#1089;&#1092;&#1077;&#1088;&#1090;&#1080;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N-SERVER\users\Budget\Plan4\&#1085;&#1072;%20&#1089;&#1072;&#1081;&#1090;\2018\&#1085;&#1072;%2001.12.2018\&#1090;&#1088;&#1072;&#1085;&#1089;&#1092;&#1077;&#1088;&#1090;&#1080;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363188976377952"/>
          <c:y val="3.3454314864252592E-2"/>
          <c:w val="0.80123622047244092"/>
          <c:h val="0.7706774965731478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'Структура вид.бюдж.'!$C$53</c:f>
              <c:strCache>
                <c:ptCount val="1"/>
                <c:pt idx="0">
                  <c:v>Податкові та неподаткові надходження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'Структура вид.бюдж.'!$D$52:$F$52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'Структура вид.бюдж.'!$D$53:$F$53</c:f>
              <c:numCache>
                <c:formatCode>#,##0.0</c:formatCode>
                <c:ptCount val="3"/>
                <c:pt idx="0">
                  <c:v>951701.00950000016</c:v>
                </c:pt>
                <c:pt idx="1">
                  <c:v>1268911.6390499999</c:v>
                </c:pt>
                <c:pt idx="2">
                  <c:v>1526831.7977399998</c:v>
                </c:pt>
              </c:numCache>
            </c:numRef>
          </c:val>
        </c:ser>
        <c:ser>
          <c:idx val="1"/>
          <c:order val="1"/>
          <c:tx>
            <c:strRef>
              <c:f>'Структура вид.бюдж.'!$C$54</c:f>
              <c:strCache>
                <c:ptCount val="1"/>
                <c:pt idx="0">
                  <c:v>Міжбюджетні трансферти</c:v>
                </c:pt>
              </c:strCache>
            </c:strRef>
          </c:tx>
          <c:spPr>
            <a:solidFill>
              <a:srgbClr val="63DBF3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'Структура вид.бюдж.'!$D$52:$F$52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'Структура вид.бюдж.'!$D$54:$F$54</c:f>
              <c:numCache>
                <c:formatCode>#,##0.0</c:formatCode>
                <c:ptCount val="3"/>
                <c:pt idx="0">
                  <c:v>928785.04160000011</c:v>
                </c:pt>
                <c:pt idx="1">
                  <c:v>1264639.9554999999</c:v>
                </c:pt>
                <c:pt idx="2">
                  <c:v>1343871.30015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414720"/>
        <c:axId val="198416256"/>
        <c:axId val="0"/>
      </c:bar3DChart>
      <c:catAx>
        <c:axId val="19841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8416256"/>
        <c:crosses val="autoZero"/>
        <c:auto val="1"/>
        <c:lblAlgn val="ctr"/>
        <c:lblOffset val="100"/>
        <c:noMultiLvlLbl val="0"/>
      </c:catAx>
      <c:valAx>
        <c:axId val="198416256"/>
        <c:scaling>
          <c:orientation val="minMax"/>
        </c:scaling>
        <c:delete val="0"/>
        <c:axPos val="l"/>
        <c:numFmt formatCode="#,##0.0" sourceLinked="1"/>
        <c:majorTickMark val="out"/>
        <c:minorTickMark val="none"/>
        <c:tickLblPos val="nextTo"/>
        <c:crossAx val="1984147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4312554680664897E-2"/>
          <c:y val="0.88048954893908871"/>
          <c:w val="0.89179855643044614"/>
          <c:h val="0.111874389943685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1"/>
            </a:pPr>
            <a:r>
              <a:rPr lang="ru-RU" sz="1600" b="1" i="1"/>
              <a:t>Видатки на утримання та розвиток доріг у 2016-2018 роках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926089586822086E-2"/>
          <c:y val="0.13516498997829166"/>
          <c:w val="0.89473746356120498"/>
          <c:h val="0.7172351371341114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799EEF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3.0497371302694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779013325990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248587570621469E-3"/>
                  <c:y val="-2.2873028477020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Лист5!$C$14:$C$16</c:f>
              <c:strCache>
                <c:ptCount val="3"/>
                <c:pt idx="0">
                  <c:v>11 міс. 2016 року</c:v>
                </c:pt>
                <c:pt idx="1">
                  <c:v>11 міс. 2017 року</c:v>
                </c:pt>
                <c:pt idx="2">
                  <c:v>11 міс. 2018 року</c:v>
                </c:pt>
              </c:strCache>
            </c:strRef>
          </c:cat>
          <c:val>
            <c:numRef>
              <c:f>Лист5!$D$14:$D$16</c:f>
              <c:numCache>
                <c:formatCode>#,##0.0</c:formatCode>
                <c:ptCount val="3"/>
                <c:pt idx="0">
                  <c:v>224798.45299999998</c:v>
                </c:pt>
                <c:pt idx="1">
                  <c:v>207205.52275</c:v>
                </c:pt>
                <c:pt idx="2">
                  <c:v>176079.09948999999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9821184"/>
        <c:axId val="199822720"/>
        <c:axId val="0"/>
      </c:bar3DChart>
      <c:catAx>
        <c:axId val="19982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99822720"/>
        <c:crosses val="autoZero"/>
        <c:auto val="1"/>
        <c:lblAlgn val="ctr"/>
        <c:lblOffset val="100"/>
        <c:noMultiLvlLbl val="0"/>
      </c:catAx>
      <c:valAx>
        <c:axId val="199822720"/>
        <c:scaling>
          <c:orientation val="minMax"/>
        </c:scaling>
        <c:delete val="0"/>
        <c:axPos val="l"/>
        <c:numFmt formatCode="#,##0.0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998211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 pitchFamily="18" charset="0"/>
          <a:ea typeface="Calibri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3428501560842148E-2"/>
          <c:y val="0.15576407115777194"/>
          <c:w val="0.83209763110556789"/>
          <c:h val="0.5807174103237094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Лист2!$B$1</c:f>
              <c:strCache>
                <c:ptCount val="1"/>
                <c:pt idx="0">
                  <c:v>Розміщено коштів за 10 місяців, тис. грн.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5396876906573352E-17"/>
                  <c:y val="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337962962962962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'C:\Budget\Plan4\на сайт\2018\на 01.04.2018\[видатки СФ річні.xlsx]депозит'!$A$2:$A$4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Лист2!$B$2:$B$4</c:f>
              <c:numCache>
                <c:formatCode>#,##0.0</c:formatCode>
                <c:ptCount val="3"/>
                <c:pt idx="0">
                  <c:v>473321.6</c:v>
                </c:pt>
                <c:pt idx="1">
                  <c:v>588482.9</c:v>
                </c:pt>
                <c:pt idx="2">
                  <c:v>927305.70000000007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969792"/>
        <c:axId val="199971584"/>
      </c:barChart>
      <c:lineChart>
        <c:grouping val="standard"/>
        <c:varyColors val="0"/>
        <c:ser>
          <c:idx val="2"/>
          <c:order val="1"/>
          <c:tx>
            <c:strRef>
              <c:f>Лист2!$D$1</c:f>
              <c:strCache>
                <c:ptCount val="1"/>
                <c:pt idx="0">
                  <c:v>Сума отриманого доходу, тис.грн.</c:v>
                </c:pt>
              </c:strCache>
            </c:strRef>
          </c:tx>
          <c:dLbls>
            <c:dLbl>
              <c:idx val="0"/>
              <c:layout>
                <c:manualLayout>
                  <c:x val="-2.0213244040361459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'C:\Budget\Plan4\на сайт\2018\на 01.04.2018\[видатки СФ річні.xlsx]депозит'!$A$2:$A$4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Лист2!$D$2:$D$4</c:f>
              <c:numCache>
                <c:formatCode>#,##0.0</c:formatCode>
                <c:ptCount val="3"/>
                <c:pt idx="0">
                  <c:v>24166.1</c:v>
                </c:pt>
                <c:pt idx="1">
                  <c:v>20495</c:v>
                </c:pt>
                <c:pt idx="2">
                  <c:v>11799.02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987200"/>
        <c:axId val="199973120"/>
      </c:lineChart>
      <c:catAx>
        <c:axId val="19996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9971584"/>
        <c:crosses val="autoZero"/>
        <c:auto val="1"/>
        <c:lblAlgn val="ctr"/>
        <c:lblOffset val="100"/>
        <c:noMultiLvlLbl val="0"/>
      </c:catAx>
      <c:valAx>
        <c:axId val="199971584"/>
        <c:scaling>
          <c:orientation val="minMax"/>
        </c:scaling>
        <c:delete val="0"/>
        <c:axPos val="l"/>
        <c:numFmt formatCode="#,##0.0" sourceLinked="1"/>
        <c:majorTickMark val="out"/>
        <c:minorTickMark val="none"/>
        <c:tickLblPos val="nextTo"/>
        <c:crossAx val="199969792"/>
        <c:crosses val="autoZero"/>
        <c:crossBetween val="between"/>
      </c:valAx>
      <c:valAx>
        <c:axId val="199973120"/>
        <c:scaling>
          <c:orientation val="minMax"/>
        </c:scaling>
        <c:delete val="0"/>
        <c:axPos val="r"/>
        <c:numFmt formatCode="#,##0.0" sourceLinked="1"/>
        <c:majorTickMark val="out"/>
        <c:minorTickMark val="none"/>
        <c:tickLblPos val="nextTo"/>
        <c:crossAx val="199987200"/>
        <c:crosses val="max"/>
        <c:crossBetween val="between"/>
      </c:valAx>
      <c:catAx>
        <c:axId val="199987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997312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3.1393282541020737E-2"/>
          <c:y val="0.8927912656751239"/>
          <c:w val="0.94550586712713758"/>
          <c:h val="9.404709827938173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2192942028068214E-2"/>
          <c:y val="5.0925925925925923E-2"/>
          <c:w val="0.82680226820721248"/>
          <c:h val="0.6942745698454361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2016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cat>
            <c:strRef>
              <c:f>Лист1!$B$2:$K$2</c:f>
              <c:strCache>
                <c:ptCount val="10"/>
                <c:pt idx="0">
                  <c:v>Січень</c:v>
                </c:pt>
                <c:pt idx="1">
                  <c:v>Лютий </c:v>
                </c:pt>
                <c:pt idx="2">
                  <c:v>Березень</c:v>
                </c:pt>
                <c:pt idx="3">
                  <c:v>Квітень</c:v>
                </c:pt>
                <c:pt idx="4">
                  <c:v>Травень</c:v>
                </c:pt>
                <c:pt idx="5">
                  <c:v>Червень</c:v>
                </c:pt>
                <c:pt idx="6">
                  <c:v>Липень</c:v>
                </c:pt>
                <c:pt idx="7">
                  <c:v>Серпень</c:v>
                </c:pt>
                <c:pt idx="8">
                  <c:v>Вересень</c:v>
                </c:pt>
                <c:pt idx="9">
                  <c:v>Жовтень</c:v>
                </c:pt>
              </c:strCache>
            </c:strRef>
          </c:cat>
          <c:val>
            <c:numRef>
              <c:f>Лист1!$B$4:$K$4</c:f>
              <c:numCache>
                <c:formatCode>#,##0.00</c:formatCode>
                <c:ptCount val="10"/>
                <c:pt idx="0">
                  <c:v>214000</c:v>
                </c:pt>
                <c:pt idx="1">
                  <c:v>181225.9</c:v>
                </c:pt>
                <c:pt idx="2">
                  <c:v>200739.5</c:v>
                </c:pt>
                <c:pt idx="3" formatCode="#,##0.0">
                  <c:v>219408.4</c:v>
                </c:pt>
                <c:pt idx="4" formatCode="#,##0.0">
                  <c:v>228484.9</c:v>
                </c:pt>
                <c:pt idx="5" formatCode="#,##0.0">
                  <c:v>200142</c:v>
                </c:pt>
                <c:pt idx="6" formatCode="#,##0.0">
                  <c:v>213770.7</c:v>
                </c:pt>
                <c:pt idx="7" formatCode="#,##0.0">
                  <c:v>226360.3</c:v>
                </c:pt>
                <c:pt idx="8" formatCode="#,##0.0">
                  <c:v>210031.9</c:v>
                </c:pt>
                <c:pt idx="9" formatCode="#,##0.0">
                  <c:v>204632.6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Лист1!$B$2:$K$2</c:f>
              <c:strCache>
                <c:ptCount val="10"/>
                <c:pt idx="0">
                  <c:v>Січень</c:v>
                </c:pt>
                <c:pt idx="1">
                  <c:v>Лютий </c:v>
                </c:pt>
                <c:pt idx="2">
                  <c:v>Березень</c:v>
                </c:pt>
                <c:pt idx="3">
                  <c:v>Квітень</c:v>
                </c:pt>
                <c:pt idx="4">
                  <c:v>Травень</c:v>
                </c:pt>
                <c:pt idx="5">
                  <c:v>Червень</c:v>
                </c:pt>
                <c:pt idx="6">
                  <c:v>Липень</c:v>
                </c:pt>
                <c:pt idx="7">
                  <c:v>Серпень</c:v>
                </c:pt>
                <c:pt idx="8">
                  <c:v>Вересень</c:v>
                </c:pt>
                <c:pt idx="9">
                  <c:v>Жовтень</c:v>
                </c:pt>
              </c:strCache>
            </c:strRef>
          </c:cat>
          <c:val>
            <c:numRef>
              <c:f>Лист1!$B$5:$K$5</c:f>
              <c:numCache>
                <c:formatCode>#,##0.00</c:formatCode>
                <c:ptCount val="10"/>
                <c:pt idx="0">
                  <c:v>163784.20000000001</c:v>
                </c:pt>
                <c:pt idx="1">
                  <c:v>184512.6</c:v>
                </c:pt>
                <c:pt idx="2">
                  <c:v>171816.6</c:v>
                </c:pt>
                <c:pt idx="3" formatCode="#,##0.0">
                  <c:v>148211.9</c:v>
                </c:pt>
                <c:pt idx="4" formatCode="#,##0.0">
                  <c:v>145405.4</c:v>
                </c:pt>
                <c:pt idx="5" formatCode="#,##0.0">
                  <c:v>115781.7</c:v>
                </c:pt>
                <c:pt idx="6" formatCode="#,##0.0">
                  <c:v>133603</c:v>
                </c:pt>
                <c:pt idx="7" formatCode="#,##0.0">
                  <c:v>133607.1</c:v>
                </c:pt>
                <c:pt idx="8" formatCode="#,##0.0">
                  <c:v>90532.800000000003</c:v>
                </c:pt>
                <c:pt idx="9" formatCode="#,##0.0">
                  <c:v>119639.5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Лист1!$A$6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solidFill>
                <a:schemeClr val="accent1">
                  <a:lumMod val="25000"/>
                </a:schemeClr>
              </a:solidFill>
            </a:ln>
          </c:spPr>
          <c:marker>
            <c:spPr>
              <a:solidFill>
                <a:schemeClr val="accent1">
                  <a:lumMod val="25000"/>
                </a:schemeClr>
              </a:solidFill>
            </c:spPr>
          </c:marker>
          <c:cat>
            <c:strRef>
              <c:f>Лист1!$B$2:$K$2</c:f>
              <c:strCache>
                <c:ptCount val="10"/>
                <c:pt idx="0">
                  <c:v>Січень</c:v>
                </c:pt>
                <c:pt idx="1">
                  <c:v>Лютий </c:v>
                </c:pt>
                <c:pt idx="2">
                  <c:v>Березень</c:v>
                </c:pt>
                <c:pt idx="3">
                  <c:v>Квітень</c:v>
                </c:pt>
                <c:pt idx="4">
                  <c:v>Травень</c:v>
                </c:pt>
                <c:pt idx="5">
                  <c:v>Червень</c:v>
                </c:pt>
                <c:pt idx="6">
                  <c:v>Липень</c:v>
                </c:pt>
                <c:pt idx="7">
                  <c:v>Серпень</c:v>
                </c:pt>
                <c:pt idx="8">
                  <c:v>Вересень</c:v>
                </c:pt>
                <c:pt idx="9">
                  <c:v>Жовтень</c:v>
                </c:pt>
              </c:strCache>
            </c:strRef>
          </c:cat>
          <c:val>
            <c:numRef>
              <c:f>Лист1!$B$6:$K$6</c:f>
              <c:numCache>
                <c:formatCode>#,##0.00</c:formatCode>
                <c:ptCount val="10"/>
                <c:pt idx="0">
                  <c:v>66840.149999999994</c:v>
                </c:pt>
                <c:pt idx="1">
                  <c:v>106650.62087</c:v>
                </c:pt>
                <c:pt idx="2">
                  <c:v>129929.10395</c:v>
                </c:pt>
                <c:pt idx="3">
                  <c:v>130075.64</c:v>
                </c:pt>
                <c:pt idx="4">
                  <c:v>151068.18</c:v>
                </c:pt>
                <c:pt idx="5">
                  <c:v>91632.16</c:v>
                </c:pt>
                <c:pt idx="6" formatCode="#,##0.0">
                  <c:v>125485.6</c:v>
                </c:pt>
                <c:pt idx="7" formatCode="#,##0.0">
                  <c:v>170278.39999999999</c:v>
                </c:pt>
                <c:pt idx="8" formatCode="General">
                  <c:v>146908.68229999999</c:v>
                </c:pt>
                <c:pt idx="9" formatCode="General">
                  <c:v>147963.80533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008448"/>
        <c:axId val="200010368"/>
      </c:lineChart>
      <c:catAx>
        <c:axId val="200008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00010368"/>
        <c:crosses val="autoZero"/>
        <c:auto val="1"/>
        <c:lblAlgn val="ctr"/>
        <c:lblOffset val="100"/>
        <c:noMultiLvlLbl val="0"/>
      </c:catAx>
      <c:valAx>
        <c:axId val="20001036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000084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5161854768154"/>
          <c:y val="3.4584823674339196E-2"/>
          <c:w val="0.71236570428696411"/>
          <c:h val="0.7431694354330802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'Структура вид.бюдж.'!$C$58</c:f>
              <c:strCache>
                <c:ptCount val="1"/>
                <c:pt idx="0">
                  <c:v>Доходи спеціального фонду (в т.ч.власні надходження бюджетних установ)</c:v>
                </c:pt>
              </c:strCache>
            </c:strRef>
          </c:tx>
          <c:spPr>
            <a:solidFill>
              <a:srgbClr val="799EE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'Структура вид.бюдж.'!$D$57:$F$57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'Структура вид.бюдж.'!$D$58:$F$58</c:f>
              <c:numCache>
                <c:formatCode>#,##0.0</c:formatCode>
                <c:ptCount val="3"/>
                <c:pt idx="0">
                  <c:v>88698.074040000007</c:v>
                </c:pt>
                <c:pt idx="1">
                  <c:v>110178.15417000001</c:v>
                </c:pt>
                <c:pt idx="2">
                  <c:v>106738.66139000001</c:v>
                </c:pt>
              </c:numCache>
            </c:numRef>
          </c:val>
        </c:ser>
        <c:ser>
          <c:idx val="1"/>
          <c:order val="1"/>
          <c:tx>
            <c:strRef>
              <c:f>'Структура вид.бюдж.'!$C$59</c:f>
              <c:strCache>
                <c:ptCount val="1"/>
                <c:pt idx="0">
                  <c:v>Міжбюджетні трансферти</c:v>
                </c:pt>
              </c:strCache>
            </c:strRef>
          </c:tx>
          <c:spPr>
            <a:solidFill>
              <a:srgbClr val="66CCFF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5.9737422710222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6.2881497589707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296233499083979E-2"/>
                  <c:y val="-6.2881497589707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'Структура вид.бюдж.'!$D$57:$F$57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'Структура вид.бюдж.'!$D$59:$F$59</c:f>
              <c:numCache>
                <c:formatCode>#,##0.0</c:formatCode>
                <c:ptCount val="3"/>
                <c:pt idx="0">
                  <c:v>1463.287</c:v>
                </c:pt>
                <c:pt idx="1">
                  <c:v>2516.0740000000001</c:v>
                </c:pt>
                <c:pt idx="2">
                  <c:v>2450.3689999999997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655360"/>
        <c:axId val="198661248"/>
        <c:axId val="0"/>
      </c:bar3DChart>
      <c:catAx>
        <c:axId val="19865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8661248"/>
        <c:crosses val="autoZero"/>
        <c:auto val="1"/>
        <c:lblAlgn val="ctr"/>
        <c:lblOffset val="100"/>
        <c:noMultiLvlLbl val="0"/>
      </c:catAx>
      <c:valAx>
        <c:axId val="198661248"/>
        <c:scaling>
          <c:orientation val="minMax"/>
        </c:scaling>
        <c:delete val="0"/>
        <c:axPos val="l"/>
        <c:numFmt formatCode="#,##0.0" sourceLinked="1"/>
        <c:majorTickMark val="out"/>
        <c:minorTickMark val="none"/>
        <c:tickLblPos val="nextTo"/>
        <c:crossAx val="1986553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1770778652668386E-2"/>
          <c:y val="0.85448528275878444"/>
          <c:w val="0.88600699912510938"/>
          <c:h val="0.136785577063998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441205214486526E-2"/>
          <c:y val="3.0208109439417929E-2"/>
          <c:w val="0.91627319186757028"/>
          <c:h val="0.9040480596533397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'Структура вид.бюдж.'!$A$2</c:f>
              <c:strCache>
                <c:ptCount val="1"/>
                <c:pt idx="0">
                  <c:v>Загальний фонд</c:v>
                </c:pt>
              </c:strCache>
            </c:strRef>
          </c:tx>
          <c:spPr>
            <a:solidFill>
              <a:srgbClr val="B7CBF7"/>
            </a:solidFill>
          </c:spPr>
          <c:invertIfNegative val="0"/>
          <c:dLbls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'Структура вид.бюдж.'!$B$1:$D$1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'Структура вид.бюдж.'!$B$2:$D$2</c:f>
              <c:numCache>
                <c:formatCode>#,##0.0</c:formatCode>
                <c:ptCount val="3"/>
                <c:pt idx="0">
                  <c:v>1451131.4643999999</c:v>
                </c:pt>
                <c:pt idx="1">
                  <c:v>2091891.5422400001</c:v>
                </c:pt>
                <c:pt idx="2">
                  <c:v>2432097.4818099998</c:v>
                </c:pt>
              </c:numCache>
            </c:numRef>
          </c:val>
        </c:ser>
        <c:ser>
          <c:idx val="1"/>
          <c:order val="1"/>
          <c:tx>
            <c:strRef>
              <c:f>'Структура вид.бюдж.'!$A$3</c:f>
              <c:strCache>
                <c:ptCount val="1"/>
                <c:pt idx="0">
                  <c:v>Спеціальний фонд</c:v>
                </c:pt>
              </c:strCache>
            </c:strRef>
          </c:tx>
          <c:spPr>
            <a:solidFill>
              <a:srgbClr val="1199FF"/>
            </a:solidFill>
          </c:spPr>
          <c:invertIfNegative val="0"/>
          <c:dLbls>
            <c:dLbl>
              <c:idx val="0"/>
              <c:layout>
                <c:manualLayout>
                  <c:x val="4.09556313993173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'Структура вид.бюдж.'!$B$1:$D$1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'Структура вид.бюдж.'!$B$3:$D$3</c:f>
              <c:numCache>
                <c:formatCode>#,##0.0</c:formatCode>
                <c:ptCount val="3"/>
                <c:pt idx="0">
                  <c:v>403995.61894999997</c:v>
                </c:pt>
                <c:pt idx="1">
                  <c:v>511019.95226999995</c:v>
                </c:pt>
                <c:pt idx="2">
                  <c:v>406508.81915999996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99057792"/>
        <c:axId val="199059328"/>
        <c:axId val="0"/>
      </c:bar3DChart>
      <c:catAx>
        <c:axId val="19905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99059328"/>
        <c:crosses val="autoZero"/>
        <c:auto val="1"/>
        <c:lblAlgn val="ctr"/>
        <c:lblOffset val="100"/>
        <c:noMultiLvlLbl val="0"/>
      </c:catAx>
      <c:valAx>
        <c:axId val="19905932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990577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0763409908043144"/>
          <c:y val="2.5641410208339342E-2"/>
          <c:w val="0.73826502839349928"/>
          <c:h val="3.6630036630036632E-2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311343932194342"/>
          <c:y val="3.3454314864252592E-2"/>
          <c:w val="0.80654467381279538"/>
          <c:h val="0.649025442521320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'Структура вид.бюдж.'!$A$11</c:f>
              <c:strCache>
                <c:ptCount val="1"/>
                <c:pt idx="0">
                  <c:v>Власні надходження</c:v>
                </c:pt>
              </c:strCache>
            </c:strRef>
          </c:tx>
          <c:spPr>
            <a:solidFill>
              <a:srgbClr val="B7CBF7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'Структура вид.бюдж.'!$B$10:$D$10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'Структура вид.бюдж.'!$B$11:$D$11</c:f>
              <c:numCache>
                <c:formatCode>#,##0.0</c:formatCode>
                <c:ptCount val="3"/>
                <c:pt idx="0">
                  <c:v>569497.13358999998</c:v>
                </c:pt>
                <c:pt idx="1">
                  <c:v>869972.9430000002</c:v>
                </c:pt>
                <c:pt idx="2">
                  <c:v>1095595.5899799997</c:v>
                </c:pt>
              </c:numCache>
            </c:numRef>
          </c:val>
        </c:ser>
        <c:ser>
          <c:idx val="1"/>
          <c:order val="1"/>
          <c:tx>
            <c:strRef>
              <c:f>'Структура вид.бюдж.'!$A$12</c:f>
              <c:strCache>
                <c:ptCount val="1"/>
                <c:pt idx="0">
                  <c:v>Міжбюджетні трансферти</c:v>
                </c:pt>
              </c:strCache>
            </c:strRef>
          </c:tx>
          <c:spPr>
            <a:solidFill>
              <a:srgbClr val="1199FF"/>
            </a:solidFill>
          </c:spPr>
          <c:invertIfNegative val="0"/>
          <c:dLbls>
            <c:dLbl>
              <c:idx val="0"/>
              <c:layout>
                <c:manualLayout>
                  <c:x val="1.1454585836675194E-2"/>
                  <c:y val="-0.145982464862193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18187875501279E-2"/>
                  <c:y val="-0.191601985131628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45525214181591E-2"/>
                  <c:y val="-0.197684587834219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'Структура вид.бюдж.'!$B$10:$D$10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'Структура вид.бюдж.'!$B$12:$D$12</c:f>
              <c:numCache>
                <c:formatCode>#,##0.0</c:formatCode>
                <c:ptCount val="3"/>
                <c:pt idx="0">
                  <c:v>881634.33080999996</c:v>
                </c:pt>
                <c:pt idx="1">
                  <c:v>1221918.5992399999</c:v>
                </c:pt>
                <c:pt idx="2">
                  <c:v>1336501.8918300001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798336"/>
        <c:axId val="198820608"/>
        <c:axId val="0"/>
      </c:bar3DChart>
      <c:catAx>
        <c:axId val="198798336"/>
        <c:scaling>
          <c:orientation val="minMax"/>
        </c:scaling>
        <c:delete val="0"/>
        <c:axPos val="b"/>
        <c:majorTickMark val="out"/>
        <c:minorTickMark val="none"/>
        <c:tickLblPos val="nextTo"/>
        <c:crossAx val="198820608"/>
        <c:crosses val="autoZero"/>
        <c:auto val="1"/>
        <c:lblAlgn val="ctr"/>
        <c:lblOffset val="100"/>
        <c:noMultiLvlLbl val="0"/>
      </c:catAx>
      <c:valAx>
        <c:axId val="198820608"/>
        <c:scaling>
          <c:orientation val="minMax"/>
        </c:scaling>
        <c:delete val="0"/>
        <c:axPos val="l"/>
        <c:numFmt formatCode="#,##0.0" sourceLinked="1"/>
        <c:majorTickMark val="out"/>
        <c:minorTickMark val="none"/>
        <c:tickLblPos val="nextTo"/>
        <c:crossAx val="198798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9840332458442679E-2"/>
          <c:y val="0.79991540453053323"/>
          <c:w val="0.90460411198600166"/>
          <c:h val="0.19420314438532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131381167715481"/>
          <c:y val="5.0925925925925923E-2"/>
          <c:w val="0.83576784829607131"/>
          <c:h val="0.6470865377098018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'Структура вид.бюдж.'!$A$17</c:f>
              <c:strCache>
                <c:ptCount val="1"/>
                <c:pt idx="0">
                  <c:v>Власні надходження</c:v>
                </c:pt>
              </c:strCache>
            </c:strRef>
          </c:tx>
          <c:spPr>
            <a:solidFill>
              <a:srgbClr val="63DBF3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'Структура вид.бюдж.'!$B$16:$D$16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'Структура вид.бюдж.'!$B$17:$D$17</c:f>
              <c:numCache>
                <c:formatCode>#,##0.0</c:formatCode>
                <c:ptCount val="3"/>
                <c:pt idx="0">
                  <c:v>399448.25506999996</c:v>
                </c:pt>
                <c:pt idx="1">
                  <c:v>502961.42446999997</c:v>
                </c:pt>
                <c:pt idx="2">
                  <c:v>381678.75943999994</c:v>
                </c:pt>
              </c:numCache>
            </c:numRef>
          </c:val>
        </c:ser>
        <c:ser>
          <c:idx val="1"/>
          <c:order val="1"/>
          <c:tx>
            <c:strRef>
              <c:f>'Структура вид.бюдж.'!$A$18</c:f>
              <c:strCache>
                <c:ptCount val="1"/>
                <c:pt idx="0">
                  <c:v>Міжбюджетні трансферти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2746972594008922E-2"/>
                  <c:y val="-4.8991470083570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043339706819631E-2"/>
                  <c:y val="-6.5321960111427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438495857233907E-2"/>
                  <c:y val="-7.5120254128142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'Структура вид.бюдж.'!$B$16:$D$16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'Структура вид.бюдж.'!$B$18:$D$18</c:f>
              <c:numCache>
                <c:formatCode>#,##0.0</c:formatCode>
                <c:ptCount val="3"/>
                <c:pt idx="0">
                  <c:v>4547.3638799999999</c:v>
                </c:pt>
                <c:pt idx="1">
                  <c:v>8058.5277999999998</c:v>
                </c:pt>
                <c:pt idx="2">
                  <c:v>24830.059720000001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859008"/>
        <c:axId val="198868992"/>
        <c:axId val="0"/>
      </c:bar3DChart>
      <c:catAx>
        <c:axId val="19885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8868992"/>
        <c:crosses val="autoZero"/>
        <c:auto val="1"/>
        <c:lblAlgn val="ctr"/>
        <c:lblOffset val="100"/>
        <c:noMultiLvlLbl val="0"/>
      </c:catAx>
      <c:valAx>
        <c:axId val="19886899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988590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4805859592598722E-2"/>
          <c:y val="0.87049355627152536"/>
          <c:w val="0.90896915132262379"/>
          <c:h val="0.102112368173083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504375096424145E-2"/>
          <c:y val="0.17954312531640715"/>
          <c:w val="0.84321148961713865"/>
          <c:h val="0.81647849625086955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5D5D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B7CBF7"/>
              </a:solidFill>
            </c:spPr>
          </c:dPt>
          <c:dPt>
            <c:idx val="7"/>
            <c:bubble3D val="0"/>
            <c:spPr>
              <a:solidFill>
                <a:srgbClr val="FF0000"/>
              </a:solidFill>
            </c:spPr>
          </c:dPt>
          <c:dPt>
            <c:idx val="8"/>
            <c:bubble3D val="0"/>
            <c:spPr>
              <a:solidFill>
                <a:srgbClr val="BBE0E3">
                  <a:lumMod val="50000"/>
                </a:srgbClr>
              </a:solidFill>
            </c:spPr>
          </c:dPt>
          <c:dPt>
            <c:idx val="9"/>
            <c:bubble3D val="0"/>
            <c:spPr>
              <a:solidFill>
                <a:srgbClr val="2D2D8A">
                  <a:lumMod val="50000"/>
                </a:srgbClr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'Стр.вид. по функц.'!$A$2:$A$11</c:f>
              <c:strCache>
                <c:ptCount val="10"/>
                <c:pt idx="0">
                  <c:v>Освіта</c:v>
                </c:pt>
                <c:pt idx="1">
                  <c:v>Охорона здоров’я</c:v>
                </c:pt>
                <c:pt idx="2">
                  <c:v>Соціальний захист та соціальне забезпечення</c:v>
                </c:pt>
                <c:pt idx="3">
                  <c:v>Культура і мистецтво</c:v>
                </c:pt>
                <c:pt idx="4">
                  <c:v>Фізична культура і спорт</c:v>
                </c:pt>
                <c:pt idx="5">
                  <c:v>Житлово-комунальне господарство</c:v>
                </c:pt>
                <c:pt idx="6">
                  <c:v>АУП</c:v>
                </c:pt>
                <c:pt idx="7">
                  <c:v>Транспорт, дорожнє господарство</c:v>
                </c:pt>
                <c:pt idx="8">
                  <c:v>Реверсна дотація</c:v>
                </c:pt>
                <c:pt idx="9">
                  <c:v>Інші видатки</c:v>
                </c:pt>
              </c:strCache>
            </c:strRef>
          </c:cat>
          <c:val>
            <c:numRef>
              <c:f>'Стр.вид. по функц.'!$D$2:$D$11</c:f>
              <c:numCache>
                <c:formatCode>#,##0.0</c:formatCode>
                <c:ptCount val="10"/>
                <c:pt idx="0">
                  <c:v>718221.15162000002</c:v>
                </c:pt>
                <c:pt idx="1">
                  <c:v>382699.45838999999</c:v>
                </c:pt>
                <c:pt idx="2">
                  <c:v>878610.73505000002</c:v>
                </c:pt>
                <c:pt idx="3">
                  <c:v>21350.69643</c:v>
                </c:pt>
                <c:pt idx="4">
                  <c:v>29519.46416</c:v>
                </c:pt>
                <c:pt idx="5">
                  <c:v>38501.303869999996</c:v>
                </c:pt>
                <c:pt idx="6">
                  <c:v>192270.02926000001</c:v>
                </c:pt>
                <c:pt idx="7">
                  <c:v>117427.19744999999</c:v>
                </c:pt>
                <c:pt idx="8">
                  <c:v>38712.699999999997</c:v>
                </c:pt>
                <c:pt idx="9">
                  <c:v>4731.4675799999386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5965489278145E-2"/>
          <c:y val="2.6720865667964791E-2"/>
          <c:w val="0.62814159382132184"/>
          <c:h val="0.81190331352985212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'Стр. по КЕКВ'!$B$2</c:f>
              <c:strCache>
                <c:ptCount val="1"/>
                <c:pt idx="0">
                  <c:v>Оплата праці і нарахування на заробітну плату</c:v>
                </c:pt>
              </c:strCache>
            </c:strRef>
          </c:tx>
          <c:spPr>
            <a:solidFill>
              <a:srgbClr val="799EEF"/>
            </a:solidFill>
          </c:spPr>
          <c:invertIfNegative val="0"/>
          <c:cat>
            <c:strRef>
              <c:f>'Стр. по КЕКВ'!$D$1:$F$1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'Стр. по КЕКВ'!$D$2:$F$2</c:f>
              <c:numCache>
                <c:formatCode>#,##0.00</c:formatCode>
                <c:ptCount val="3"/>
                <c:pt idx="0">
                  <c:v>550511.66079999995</c:v>
                </c:pt>
                <c:pt idx="1">
                  <c:v>642282.62291000003</c:v>
                </c:pt>
                <c:pt idx="2">
                  <c:v>809616.96539000003</c:v>
                </c:pt>
              </c:numCache>
            </c:numRef>
          </c:val>
        </c:ser>
        <c:ser>
          <c:idx val="1"/>
          <c:order val="1"/>
          <c:tx>
            <c:strRef>
              <c:f>'Стр. по КЕКВ'!$B$3</c:f>
              <c:strCache>
                <c:ptCount val="1"/>
                <c:pt idx="0">
                  <c:v>Медикаменти та перев`язувальні матеріали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'Стр. по КЕКВ'!$D$1:$F$1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'Стр. по КЕКВ'!$D$3:$F$3</c:f>
              <c:numCache>
                <c:formatCode>#,##0.00</c:formatCode>
                <c:ptCount val="3"/>
                <c:pt idx="0">
                  <c:v>19838.195199999998</c:v>
                </c:pt>
                <c:pt idx="1">
                  <c:v>69.138220000000004</c:v>
                </c:pt>
                <c:pt idx="2">
                  <c:v>82.154129999999995</c:v>
                </c:pt>
              </c:numCache>
            </c:numRef>
          </c:val>
        </c:ser>
        <c:ser>
          <c:idx val="2"/>
          <c:order val="2"/>
          <c:tx>
            <c:strRef>
              <c:f>'Стр. по КЕКВ'!$B$4</c:f>
              <c:strCache>
                <c:ptCount val="1"/>
                <c:pt idx="0">
                  <c:v>Продукти харчування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'Стр. по КЕКВ'!$D$1:$F$1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'Стр. по КЕКВ'!$D$4:$F$4</c:f>
              <c:numCache>
                <c:formatCode>#,##0.00</c:formatCode>
                <c:ptCount val="3"/>
                <c:pt idx="0">
                  <c:v>29402.381300000001</c:v>
                </c:pt>
                <c:pt idx="1">
                  <c:v>30096.639139999999</c:v>
                </c:pt>
                <c:pt idx="2">
                  <c:v>33293.098189999997</c:v>
                </c:pt>
              </c:numCache>
            </c:numRef>
          </c:val>
        </c:ser>
        <c:ser>
          <c:idx val="3"/>
          <c:order val="3"/>
          <c:tx>
            <c:strRef>
              <c:f>'Стр. по КЕКВ'!$B$5</c:f>
              <c:strCache>
                <c:ptCount val="1"/>
                <c:pt idx="0">
                  <c:v>Оплата комунальних послуг та енергоносіїв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'Стр. по КЕКВ'!$D$1:$F$1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'Стр. по КЕКВ'!$D$5:$F$5</c:f>
              <c:numCache>
                <c:formatCode>#,##0.00</c:formatCode>
                <c:ptCount val="3"/>
                <c:pt idx="0">
                  <c:v>67961.520299999989</c:v>
                </c:pt>
                <c:pt idx="1">
                  <c:v>71647.742589999994</c:v>
                </c:pt>
                <c:pt idx="2">
                  <c:v>77041.842539999998</c:v>
                </c:pt>
              </c:numCache>
            </c:numRef>
          </c:val>
        </c:ser>
        <c:ser>
          <c:idx val="4"/>
          <c:order val="4"/>
          <c:tx>
            <c:strRef>
              <c:f>'Стр. по КЕКВ'!$B$6</c:f>
              <c:strCache>
                <c:ptCount val="1"/>
                <c:pt idx="0">
                  <c:v>Обслуговування боргових зобов`язань</c:v>
                </c:pt>
              </c:strCache>
            </c:strRef>
          </c:tx>
          <c:invertIfNegative val="0"/>
          <c:cat>
            <c:strRef>
              <c:f>'Стр. по КЕКВ'!$D$1:$F$1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'Стр. по КЕКВ'!$D$6:$F$6</c:f>
              <c:numCache>
                <c:formatCode>#,##0.00</c:formatCode>
                <c:ptCount val="3"/>
                <c:pt idx="0">
                  <c:v>2109.96</c:v>
                </c:pt>
                <c:pt idx="1">
                  <c:v>132.34993</c:v>
                </c:pt>
                <c:pt idx="2">
                  <c:v>128.19705999999999</c:v>
                </c:pt>
              </c:numCache>
            </c:numRef>
          </c:val>
        </c:ser>
        <c:ser>
          <c:idx val="5"/>
          <c:order val="5"/>
          <c:tx>
            <c:strRef>
              <c:f>'Стр. по КЕКВ'!$B$7</c:f>
              <c:strCache>
                <c:ptCount val="1"/>
                <c:pt idx="0">
                  <c:v>Соціальне забезпечення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'Стр. по КЕКВ'!$D$1:$F$1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'Стр. по КЕКВ'!$D$7:$F$7</c:f>
              <c:numCache>
                <c:formatCode>#,##0.00</c:formatCode>
                <c:ptCount val="3"/>
                <c:pt idx="0">
                  <c:v>571945.4068</c:v>
                </c:pt>
                <c:pt idx="1">
                  <c:v>798957.35625000007</c:v>
                </c:pt>
                <c:pt idx="2">
                  <c:v>885537.21244000003</c:v>
                </c:pt>
              </c:numCache>
            </c:numRef>
          </c:val>
        </c:ser>
        <c:ser>
          <c:idx val="6"/>
          <c:order val="6"/>
          <c:tx>
            <c:strRef>
              <c:f>'Стр. по КЕКВ'!$B$8</c:f>
              <c:strCache>
                <c:ptCount val="1"/>
                <c:pt idx="0">
                  <c:v>Предмети, матеріали, обладнання та інвентар</c:v>
                </c:pt>
              </c:strCache>
            </c:strRef>
          </c:tx>
          <c:invertIfNegative val="0"/>
          <c:cat>
            <c:strRef>
              <c:f>'Стр. по КЕКВ'!$D$1:$F$1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'Стр. по КЕКВ'!$D$8:$F$8</c:f>
              <c:numCache>
                <c:formatCode>#,##0.00</c:formatCode>
                <c:ptCount val="3"/>
                <c:pt idx="0">
                  <c:v>15436.323899999999</c:v>
                </c:pt>
                <c:pt idx="1">
                  <c:v>13747.123180000001</c:v>
                </c:pt>
                <c:pt idx="2">
                  <c:v>24345.1738</c:v>
                </c:pt>
              </c:numCache>
            </c:numRef>
          </c:val>
        </c:ser>
        <c:ser>
          <c:idx val="7"/>
          <c:order val="7"/>
          <c:tx>
            <c:strRef>
              <c:f>'Стр. по КЕКВ'!$B$9</c:f>
              <c:strCache>
                <c:ptCount val="1"/>
                <c:pt idx="0">
                  <c:v>Оплата послуг (крім комунальних)</c:v>
                </c:pt>
              </c:strCache>
            </c:strRef>
          </c:tx>
          <c:spPr>
            <a:solidFill>
              <a:srgbClr val="FF5D5D"/>
            </a:solidFill>
          </c:spPr>
          <c:invertIfNegative val="0"/>
          <c:cat>
            <c:strRef>
              <c:f>'Стр. по КЕКВ'!$D$1:$F$1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'Стр. по КЕКВ'!$D$9:$F$9</c:f>
              <c:numCache>
                <c:formatCode>#,##0.00</c:formatCode>
                <c:ptCount val="3"/>
                <c:pt idx="0">
                  <c:v>96606.559500000003</c:v>
                </c:pt>
                <c:pt idx="1">
                  <c:v>75837.975489999997</c:v>
                </c:pt>
                <c:pt idx="2">
                  <c:v>62462.554250000001</c:v>
                </c:pt>
              </c:numCache>
            </c:numRef>
          </c:val>
        </c:ser>
        <c:ser>
          <c:idx val="8"/>
          <c:order val="8"/>
          <c:tx>
            <c:strRef>
              <c:f>'Стр. по КЕКВ'!$B$10</c:f>
              <c:strCache>
                <c:ptCount val="1"/>
                <c:pt idx="0">
                  <c:v>Видатки на відрядження</c:v>
                </c:pt>
              </c:strCache>
            </c:strRef>
          </c:tx>
          <c:invertIfNegative val="0"/>
          <c:cat>
            <c:strRef>
              <c:f>'Стр. по КЕКВ'!$D$1:$F$1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'Стр. по КЕКВ'!$D$10:$F$10</c:f>
              <c:numCache>
                <c:formatCode>#,##0.00</c:formatCode>
                <c:ptCount val="3"/>
                <c:pt idx="0">
                  <c:v>630.94359999999995</c:v>
                </c:pt>
                <c:pt idx="1">
                  <c:v>595.65157999999997</c:v>
                </c:pt>
                <c:pt idx="2">
                  <c:v>638.48180000000002</c:v>
                </c:pt>
              </c:numCache>
            </c:numRef>
          </c:val>
        </c:ser>
        <c:ser>
          <c:idx val="9"/>
          <c:order val="9"/>
          <c:tx>
            <c:strRef>
              <c:f>'Стр. по КЕКВ'!$B$11</c:f>
              <c:strCache>
                <c:ptCount val="1"/>
                <c:pt idx="0">
                  <c:v>Дослідження і розробки, окремі заходи по реалізації державних (регіональних) програм</c:v>
                </c:pt>
              </c:strCache>
            </c:strRef>
          </c:tx>
          <c:spPr>
            <a:solidFill>
              <a:srgbClr val="BBE0E3">
                <a:lumMod val="90000"/>
              </a:srgbClr>
            </a:solidFill>
          </c:spPr>
          <c:invertIfNegative val="0"/>
          <c:cat>
            <c:strRef>
              <c:f>'Стр. по КЕКВ'!$D$1:$F$1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'Стр. по КЕКВ'!$D$11:$F$11</c:f>
              <c:numCache>
                <c:formatCode>#,##0.00</c:formatCode>
                <c:ptCount val="3"/>
                <c:pt idx="0">
                  <c:v>188.1095</c:v>
                </c:pt>
                <c:pt idx="1">
                  <c:v>342619.37390000001</c:v>
                </c:pt>
                <c:pt idx="2">
                  <c:v>354360.47616000002</c:v>
                </c:pt>
              </c:numCache>
            </c:numRef>
          </c:val>
        </c:ser>
        <c:ser>
          <c:idx val="10"/>
          <c:order val="10"/>
          <c:tx>
            <c:strRef>
              <c:f>'Стр. по КЕКВ'!$B$12</c:f>
              <c:strCache>
                <c:ptCount val="1"/>
                <c:pt idx="0">
                  <c:v>Субсидії та поточні трансферти підприємствам (установам, організаціям)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'Стр. по КЕКВ'!$D$1:$F$1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'Стр. по КЕКВ'!$D$12:$F$12</c:f>
              <c:numCache>
                <c:formatCode>#,##0.00</c:formatCode>
                <c:ptCount val="3"/>
                <c:pt idx="0">
                  <c:v>65451.014900000002</c:v>
                </c:pt>
                <c:pt idx="1">
                  <c:v>77438.139840000003</c:v>
                </c:pt>
                <c:pt idx="2">
                  <c:v>133547.59010999999</c:v>
                </c:pt>
              </c:numCache>
            </c:numRef>
          </c:val>
        </c:ser>
        <c:ser>
          <c:idx val="11"/>
          <c:order val="11"/>
          <c:tx>
            <c:strRef>
              <c:f>'Стр. по КЕКВ'!$B$13</c:f>
              <c:strCache>
                <c:ptCount val="1"/>
                <c:pt idx="0">
                  <c:v>Поточні трансферти органам державного управління інших рівнів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'Стр. по КЕКВ'!$D$1:$F$1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'Стр. по КЕКВ'!$D$13:$F$13</c:f>
              <c:numCache>
                <c:formatCode>#,##0.00</c:formatCode>
                <c:ptCount val="3"/>
                <c:pt idx="0">
                  <c:v>29703.9</c:v>
                </c:pt>
                <c:pt idx="1">
                  <c:v>27879.037</c:v>
                </c:pt>
                <c:pt idx="2">
                  <c:v>39337.201999999997</c:v>
                </c:pt>
              </c:numCache>
            </c:numRef>
          </c:val>
        </c:ser>
        <c:ser>
          <c:idx val="12"/>
          <c:order val="12"/>
          <c:tx>
            <c:strRef>
              <c:f>'Стр. по КЕКВ'!$B$14</c:f>
              <c:strCache>
                <c:ptCount val="1"/>
                <c:pt idx="0">
                  <c:v>Інші поточні видатки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'Стр. по КЕКВ'!$D$1:$F$1</c:f>
              <c:strCache>
                <c:ptCount val="3"/>
                <c:pt idx="0">
                  <c:v>Січень-листопад 2016</c:v>
                </c:pt>
                <c:pt idx="1">
                  <c:v>Січень-листопад 2017 року </c:v>
                </c:pt>
                <c:pt idx="2">
                  <c:v>Січень-листопад 2018 року</c:v>
                </c:pt>
              </c:strCache>
            </c:strRef>
          </c:cat>
          <c:val>
            <c:numRef>
              <c:f>'Стр. по КЕКВ'!$D$14:$F$14</c:f>
              <c:numCache>
                <c:formatCode>#,##0.00</c:formatCode>
                <c:ptCount val="3"/>
                <c:pt idx="0">
                  <c:v>776.78859999999997</c:v>
                </c:pt>
                <c:pt idx="1">
                  <c:v>1085.97921</c:v>
                </c:pt>
                <c:pt idx="2">
                  <c:v>1653.25594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730688"/>
        <c:axId val="197732224"/>
        <c:axId val="0"/>
      </c:bar3DChart>
      <c:catAx>
        <c:axId val="19773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7732224"/>
        <c:crosses val="autoZero"/>
        <c:auto val="1"/>
        <c:lblAlgn val="ctr"/>
        <c:lblOffset val="100"/>
        <c:noMultiLvlLbl val="0"/>
      </c:catAx>
      <c:valAx>
        <c:axId val="19773222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977306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308213272047046"/>
          <c:y val="8.4245335759022839E-3"/>
          <c:w val="0.32691786727952959"/>
          <c:h val="0.80505225655457324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20370370370369"/>
          <c:y val="0.2392799057349784"/>
          <c:w val="0.77777777777777779"/>
          <c:h val="0.75434089938428572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rgbClr val="B7CBF7"/>
              </a:solidFill>
            </c:spPr>
          </c:dPt>
          <c:dLbls>
            <c:numFmt formatCode="0.00%" sourceLinked="0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Лист1!$C$30:$C$33</c:f>
              <c:strCache>
                <c:ptCount val="4"/>
                <c:pt idx="0">
                  <c:v>Соціальний захист населення</c:v>
                </c:pt>
                <c:pt idx="1">
                  <c:v>Погашення заборгнованості із "різниці в тарифах"</c:v>
                </c:pt>
                <c:pt idx="2">
                  <c:v>Виконання делегованих повноважень</c:v>
                </c:pt>
                <c:pt idx="3">
                  <c:v>Інвестиційні проекти</c:v>
                </c:pt>
              </c:strCache>
            </c:strRef>
          </c:cat>
          <c:val>
            <c:numRef>
              <c:f>Лист1!$D$30:$D$33</c:f>
              <c:numCache>
                <c:formatCode>#,##0.0</c:formatCode>
                <c:ptCount val="4"/>
                <c:pt idx="0">
                  <c:v>880057.79815000005</c:v>
                </c:pt>
                <c:pt idx="1">
                  <c:v>1098.002</c:v>
                </c:pt>
                <c:pt idx="2">
                  <c:v>461133.50200000004</c:v>
                </c:pt>
                <c:pt idx="3">
                  <c:v>4032.3670000000002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87615678963026E-2"/>
          <c:y val="3.0794638338244605E-2"/>
          <c:w val="0.75354727397651267"/>
          <c:h val="0.90218503058743027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Лист1!$C$43</c:f>
              <c:strCache>
                <c:ptCount val="1"/>
                <c:pt idx="0">
                  <c:v>Освіта</c:v>
                </c:pt>
              </c:strCache>
            </c:strRef>
          </c:tx>
          <c:spPr>
            <a:solidFill>
              <a:srgbClr val="66CCFF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Лист1!$E$42:$F$42</c:f>
              <c:strCache>
                <c:ptCount val="2"/>
                <c:pt idx="0">
                  <c:v>11 міс 2017 року</c:v>
                </c:pt>
                <c:pt idx="1">
                  <c:v>11 міс.2018 року</c:v>
                </c:pt>
              </c:strCache>
            </c:strRef>
          </c:cat>
          <c:val>
            <c:numRef>
              <c:f>Лист1!$E$43:$F$43</c:f>
              <c:numCache>
                <c:formatCode>#,##0.0</c:formatCode>
                <c:ptCount val="2"/>
                <c:pt idx="0">
                  <c:v>208793.01731</c:v>
                </c:pt>
                <c:pt idx="1">
                  <c:v>247900.42955</c:v>
                </c:pt>
              </c:numCache>
            </c:numRef>
          </c:val>
        </c:ser>
        <c:ser>
          <c:idx val="1"/>
          <c:order val="1"/>
          <c:tx>
            <c:strRef>
              <c:f>Лист1!$C$44</c:f>
              <c:strCache>
                <c:ptCount val="1"/>
                <c:pt idx="0">
                  <c:v>Охорона здоров'я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Лист1!$E$42:$F$42</c:f>
              <c:strCache>
                <c:ptCount val="2"/>
                <c:pt idx="0">
                  <c:v>11 міс 2017 року</c:v>
                </c:pt>
                <c:pt idx="1">
                  <c:v>11 міс.2018 року</c:v>
                </c:pt>
              </c:strCache>
            </c:strRef>
          </c:cat>
          <c:val>
            <c:numRef>
              <c:f>Лист1!$E$44:$F$44</c:f>
              <c:numCache>
                <c:formatCode>#,##0.0</c:formatCode>
                <c:ptCount val="2"/>
                <c:pt idx="0">
                  <c:v>234251.37828</c:v>
                </c:pt>
                <c:pt idx="1">
                  <c:v>237221.23337999999</c:v>
                </c:pt>
              </c:numCache>
            </c:numRef>
          </c:val>
        </c:ser>
        <c:ser>
          <c:idx val="2"/>
          <c:order val="2"/>
          <c:tx>
            <c:strRef>
              <c:f>Лист1!$C$45</c:f>
              <c:strCache>
                <c:ptCount val="1"/>
                <c:pt idx="0">
                  <c:v>Соціальний захист населення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B7CBF7"/>
              </a:solidFill>
            </c:spPr>
          </c:dPt>
          <c:dPt>
            <c:idx val="1"/>
            <c:invertIfNegative val="0"/>
            <c:bubble3D val="0"/>
            <c:spPr>
              <a:solidFill>
                <a:srgbClr val="B7CBF7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Лист1!$E$42:$F$42</c:f>
              <c:strCache>
                <c:ptCount val="2"/>
                <c:pt idx="0">
                  <c:v>11 міс 2017 року</c:v>
                </c:pt>
                <c:pt idx="1">
                  <c:v>11 міс.2018 року</c:v>
                </c:pt>
              </c:strCache>
            </c:strRef>
          </c:cat>
          <c:val>
            <c:numRef>
              <c:f>Лист1!$E$45:$F$45</c:f>
              <c:numCache>
                <c:formatCode>#,##0.0</c:formatCode>
                <c:ptCount val="2"/>
                <c:pt idx="0">
                  <c:v>778764.25364999997</c:v>
                </c:pt>
                <c:pt idx="1">
                  <c:v>848454.30396000005</c:v>
                </c:pt>
              </c:numCache>
            </c:numRef>
          </c:val>
        </c:ser>
        <c:ser>
          <c:idx val="3"/>
          <c:order val="3"/>
          <c:tx>
            <c:strRef>
              <c:f>Лист1!$C$46</c:f>
              <c:strCache>
                <c:ptCount val="1"/>
                <c:pt idx="0">
                  <c:v>Інші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319699189651929E-2"/>
                  <c:y val="-8.6784889862325701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Лист1!$E$42:$F$42</c:f>
              <c:strCache>
                <c:ptCount val="2"/>
                <c:pt idx="0">
                  <c:v>11 міс 2017 року</c:v>
                </c:pt>
                <c:pt idx="1">
                  <c:v>11 міс.2018 року</c:v>
                </c:pt>
              </c:strCache>
            </c:strRef>
          </c:cat>
          <c:val>
            <c:numRef>
              <c:f>Лист1!$E$46:$F$46</c:f>
              <c:numCache>
                <c:formatCode>General</c:formatCode>
                <c:ptCount val="2"/>
                <c:pt idx="0" formatCode="#,##0.0">
                  <c:v>109.95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863296"/>
        <c:axId val="197864832"/>
        <c:axId val="0"/>
      </c:bar3DChart>
      <c:catAx>
        <c:axId val="197863296"/>
        <c:scaling>
          <c:orientation val="minMax"/>
        </c:scaling>
        <c:delete val="0"/>
        <c:axPos val="b"/>
        <c:majorTickMark val="out"/>
        <c:minorTickMark val="none"/>
        <c:tickLblPos val="nextTo"/>
        <c:crossAx val="197864832"/>
        <c:crosses val="autoZero"/>
        <c:auto val="1"/>
        <c:lblAlgn val="ctr"/>
        <c:lblOffset val="100"/>
        <c:noMultiLvlLbl val="0"/>
      </c:catAx>
      <c:valAx>
        <c:axId val="1978648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97863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687DCC4-CD95-4997-9807-290291A447C2}" type="datetimeFigureOut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B640A1D-A7F1-4A56-9ADE-0B895249D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6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E1D9548-DBCA-4917-A054-69BFB82A802A}" type="datetimeFigureOut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9D3D79-AA71-4518-AB19-61F0424D7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485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34B1E8-1359-4FE4-BCF6-1EB8613FA457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A48B68-767B-465E-BCCF-A0CCB6A6D122}" type="slidenum">
              <a:rPr lang="ru-RU" smtClean="0"/>
              <a:pPr eaLnBrk="1" hangingPunct="1"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6938C8-2C85-47F6-A656-59BBFC4B777D}" type="slidenum">
              <a:rPr lang="ru-RU" smtClean="0"/>
              <a:pPr eaLnBrk="1" hangingPunct="1"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3D06AC-1BC2-455D-A8B3-FB5829872AB1}" type="slidenum">
              <a:rPr lang="ru-RU" smtClean="0"/>
              <a:pPr eaLnBrk="1" hangingPunct="1"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74C973A-2465-433C-9864-A4A142EE348B}" type="slidenum">
              <a:rPr lang="ru-RU" smtClean="0"/>
              <a:pPr eaLnBrk="1" hangingPunct="1"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90D1F0D-0B15-4D75-9758-FD4E8E420C16}" type="slidenum">
              <a:rPr lang="ru-RU" smtClean="0"/>
              <a:pPr eaLnBrk="1" hangingPunct="1"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9BB2029-7010-45A7-8E09-A5CA0DA06B11}" type="slidenum">
              <a:rPr lang="ru-RU" smtClean="0"/>
              <a:pPr eaLnBrk="1" hangingPunct="1"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F2A99D5-A881-40FA-B9A8-2E6D08BBA102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8D1022-45C8-4A81-944A-79BEAAB3C867}" type="slidenum">
              <a:rPr lang="ru-RU" smtClean="0"/>
              <a:pPr eaLnBrk="1" hangingPunct="1"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6E33EFA-AF0B-4423-B515-14988AC9E356}" type="slidenum">
              <a:rPr lang="ru-RU" smtClean="0"/>
              <a:pPr eaLnBrk="1" hangingPunct="1"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C72FFF-9C8B-44D1-80A9-123231F7DB4A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471A00-311B-4015-96AD-2374069792E5}" type="slidenum">
              <a:rPr lang="ru-RU" smtClean="0"/>
              <a:pPr eaLnBrk="1" hangingPunct="1"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63CB800-B6D0-4C65-9005-DD76C59B5471}" type="slidenum">
              <a:rPr lang="ru-RU" smtClean="0"/>
              <a:pPr eaLnBrk="1" hangingPunct="1"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D591C-099F-41F6-BE76-11C3EBF5A634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260728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1BEC0-34ED-4F07-8580-FCFF43E7EC5E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35811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8C079-9C97-4478-AB77-AE500775773D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422478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02DF7-3627-4CF2-84BD-4B3E561ED6C0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62211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BCE97-0592-4EB8-A211-92A75E6A3273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361184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A3B30-26C6-4C10-9B75-8CA019E5DDC4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54551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240CE-67AE-4B21-AFFD-F2CD21B6414D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16909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9E4C3-F49C-45B0-B79E-1C778D5119A0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223749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36AD4-9887-479C-B892-18D346D68C2B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34406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A8597-9647-4EA8-B0CD-597DBE8EE654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98310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67092-8886-4FEE-9566-2354F992652D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141829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uk-UA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uk-UA" smtClean="0"/>
              <a:t>Haga clic para modificar el estilo de texto del patrón</a:t>
            </a:r>
          </a:p>
          <a:p>
            <a:pPr lvl="1"/>
            <a:r>
              <a:rPr lang="es-ES" altLang="uk-UA" smtClean="0"/>
              <a:t>Segundo nivel</a:t>
            </a:r>
          </a:p>
          <a:p>
            <a:pPr lvl="2"/>
            <a:r>
              <a:rPr lang="es-ES" altLang="uk-UA" smtClean="0"/>
              <a:t>Tercer nivel</a:t>
            </a:r>
          </a:p>
          <a:p>
            <a:pPr lvl="3"/>
            <a:r>
              <a:rPr lang="es-ES" altLang="uk-UA" smtClean="0"/>
              <a:t>Cuarto nivel</a:t>
            </a:r>
          </a:p>
          <a:p>
            <a:pPr lvl="4"/>
            <a:r>
              <a:rPr lang="es-ES" altLang="uk-UA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 alt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DFB5C8-D5BB-4047-8D1A-98FC3420FFE1}" type="slidenum">
              <a:rPr lang="es-ES" altLang="uk-UA"/>
              <a:pPr>
                <a:defRPr/>
              </a:pPr>
              <a:t>‹#›</a:t>
            </a:fld>
            <a:endParaRPr lang="es-ES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3851275" y="692150"/>
            <a:ext cx="4897438" cy="3600450"/>
          </a:xfrm>
        </p:spPr>
        <p:txBody>
          <a:bodyPr/>
          <a:lstStyle/>
          <a:p>
            <a:pPr eaLnBrk="1" hangingPunct="1">
              <a:defRPr/>
            </a:pPr>
            <a:r>
              <a:rPr lang="ru-RU" sz="4500" b="1" i="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45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5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500" b="1" i="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міського</a:t>
            </a:r>
            <a:r>
              <a:rPr lang="ru-RU" sz="45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</a:t>
            </a:r>
            <a:br>
              <a:rPr lang="ru-RU" sz="45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5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11 м</a:t>
            </a:r>
            <a:r>
              <a:rPr lang="uk-UA" sz="4500" b="1" i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4500" b="1" i="1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сяців</a:t>
            </a:r>
            <a:r>
              <a:rPr lang="ru-RU" sz="4500" b="1" i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2018 року</a:t>
            </a:r>
            <a:endParaRPr lang="es-ES" altLang="uk-UA" sz="4500" b="1" i="1" dirty="0" smtClean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4500563" y="5876925"/>
            <a:ext cx="4391025" cy="623888"/>
          </a:xfrm>
        </p:spPr>
        <p:txBody>
          <a:bodyPr/>
          <a:lstStyle/>
          <a:p>
            <a:pPr algn="r" eaLnBrk="1" hangingPunct="1"/>
            <a:r>
              <a:rPr lang="ru-RU" altLang="uk-UA" sz="1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Департамент фінансової політики Черкаської міської ради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2"/>
          <p:cNvSpPr>
            <a:spLocks noChangeArrowheads="1"/>
          </p:cNvSpPr>
          <p:nvPr/>
        </p:nvSpPr>
        <p:spPr bwMode="auto">
          <a:xfrm>
            <a:off x="323850" y="260350"/>
            <a:ext cx="856932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uk-UA" sz="25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Використання субвенцій з державного та обласного бюджетів по галузям за 11 місяців 2017-2018 року, тис.грн.(загальний фонд)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79512" y="1628800"/>
          <a:ext cx="8713663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3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Видатки за 11 місяців 2018 року на у</a:t>
            </a:r>
            <a:r>
              <a:rPr lang="ru-RU" sz="23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тримання та розвиток автомобільних доріг та дорожньої інфраструктури за рахунок коштів місцевого бюджету, </a:t>
            </a:r>
            <a:r>
              <a:rPr lang="ru-RU" sz="20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тис.грн.</a:t>
            </a:r>
            <a:r>
              <a:rPr lang="ru-RU" sz="25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5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500" b="1" i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</p:nvPr>
        </p:nvGraphicFramePr>
        <p:xfrm>
          <a:off x="0" y="1600200"/>
          <a:ext cx="44958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</p:nvPr>
        </p:nvGraphicFramePr>
        <p:xfrm>
          <a:off x="4427538" y="1844675"/>
          <a:ext cx="4608513" cy="4537075"/>
        </p:xfrm>
        <a:graphic>
          <a:graphicData uri="http://schemas.openxmlformats.org/drawingml/2006/table">
            <a:tbl>
              <a:tblPr/>
              <a:tblGrid>
                <a:gridCol w="1406406"/>
                <a:gridCol w="1113875"/>
                <a:gridCol w="995147"/>
                <a:gridCol w="1093085"/>
              </a:tblGrid>
              <a:tr h="984659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5099" marR="5099" marT="5100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План на рік</a:t>
                      </a:r>
                    </a:p>
                  </a:txBody>
                  <a:tcPr marL="5099" marR="5099" marT="51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Проведено </a:t>
                      </a:r>
                      <a:r>
                        <a:rPr lang="ru-RU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видатків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за 11 </a:t>
                      </a:r>
                      <a:r>
                        <a:rPr lang="ru-RU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місяців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2018 року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5099" marR="5099" marT="51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Відсоток виконання до плану 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788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Поточний ремонт та утримання об'єктів вулично-дорожньої мережі</a:t>
                      </a:r>
                    </a:p>
                  </a:txBody>
                  <a:tcPr marL="5099" marR="5099" marT="5100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908, 7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99" marR="5099" marT="51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69 700,6</a:t>
                      </a:r>
                    </a:p>
                  </a:txBody>
                  <a:tcPr marL="5099" marR="5099" marT="51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57,2%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788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Капітальний ремонт автомобільних доріг та дорожньої інфраструктури</a:t>
                      </a:r>
                    </a:p>
                  </a:txBody>
                  <a:tcPr marL="5099" marR="5099" marT="5100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116 625,1</a:t>
                      </a:r>
                    </a:p>
                  </a:txBody>
                  <a:tcPr marL="5099" marR="5099" marT="51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62 612,0</a:t>
                      </a:r>
                    </a:p>
                  </a:txBody>
                  <a:tcPr marL="5099" marR="5099" marT="51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53,7%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8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Реконструкція автомобільних доріг та дорожньої інфраструктури</a:t>
                      </a:r>
                    </a:p>
                  </a:txBody>
                  <a:tcPr marL="5099" marR="5099" marT="5100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99 173,3</a:t>
                      </a:r>
                    </a:p>
                  </a:txBody>
                  <a:tcPr marL="5099" marR="5099" marT="51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43 766,5</a:t>
                      </a:r>
                    </a:p>
                  </a:txBody>
                  <a:tcPr marL="5099" marR="5099" marT="51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44,1%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788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Будівництво  автомобільних доріг та дорожньої інфраструктури</a:t>
                      </a:r>
                    </a:p>
                  </a:txBody>
                  <a:tcPr marL="5099" marR="5099" marT="5100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570,1</a:t>
                      </a:r>
                    </a:p>
                  </a:txBody>
                  <a:tcPr marL="5099" marR="5099" marT="51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5099" marR="5099" marT="51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Разом</a:t>
                      </a:r>
                    </a:p>
                  </a:txBody>
                  <a:tcPr marL="5099" marR="5099" marT="5100" marB="0" anchor="b">
                    <a:lnL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338 277,2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099" marR="5099" marT="51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176 079,1</a:t>
                      </a:r>
                    </a:p>
                  </a:txBody>
                  <a:tcPr marL="5099" marR="5099" marT="51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52,1%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2CD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 txBox="1">
            <a:spLocks/>
          </p:cNvSpPr>
          <p:nvPr/>
        </p:nvSpPr>
        <p:spPr bwMode="auto">
          <a:xfrm>
            <a:off x="107950" y="260350"/>
            <a:ext cx="9142413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uk-UA" sz="2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Інформація щодо розміщення коштів місцевого бюджету на депозитному рахунку </a:t>
            </a:r>
          </a:p>
        </p:txBody>
      </p:sp>
      <p:sp>
        <p:nvSpPr>
          <p:cNvPr id="14339" name="Прямоугольник 6"/>
          <p:cNvSpPr>
            <a:spLocks noChangeArrowheads="1"/>
          </p:cNvSpPr>
          <p:nvPr/>
        </p:nvSpPr>
        <p:spPr bwMode="auto">
          <a:xfrm>
            <a:off x="0" y="4327525"/>
            <a:ext cx="8974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uk-UA" b="1" i="1">
                <a:latin typeface="Times New Roman" pitchFamily="18" charset="0"/>
                <a:cs typeface="Times New Roman" pitchFamily="18" charset="0"/>
              </a:rPr>
              <a:t>Динаміка залишку коштів місцевого  бюджету на депозитному рахунку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0488" y="1341438"/>
          <a:ext cx="9036050" cy="762000"/>
        </p:xfrm>
        <a:graphic>
          <a:graphicData uri="http://schemas.openxmlformats.org/drawingml/2006/table">
            <a:tbl>
              <a:tblPr/>
              <a:tblGrid>
                <a:gridCol w="1174625"/>
                <a:gridCol w="2789736"/>
                <a:gridCol w="2771381"/>
                <a:gridCol w="230030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Рік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Розміщено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коштів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за 10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місяців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, тис. грн.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% ставка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Сума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отриманого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доходу, </a:t>
                      </a:r>
                      <a:r>
                        <a:rPr lang="ru-RU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тис.грн</a:t>
                      </a:r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473 321,6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24 166,1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588 482,9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20 495,0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927 305,7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9,99/12,3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11 799,0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1" y="2057400"/>
          <a:ext cx="9144000" cy="230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112577" y="4695825"/>
          <a:ext cx="7882779" cy="201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 txBox="1">
            <a:spLocks/>
          </p:cNvSpPr>
          <p:nvPr/>
        </p:nvSpPr>
        <p:spPr bwMode="auto">
          <a:xfrm>
            <a:off x="1588" y="23813"/>
            <a:ext cx="91424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uk-UA" sz="2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Інформація про здійснення операцій з управління місцевим боргом та виконання гарантійних зобов’язань,</a:t>
            </a:r>
            <a:r>
              <a:rPr lang="ru-RU" altLang="uk-UA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тис.грн</a:t>
            </a:r>
            <a:r>
              <a:rPr lang="ru-RU" altLang="uk-UA" sz="2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9863" y="1166813"/>
          <a:ext cx="8434387" cy="5305426"/>
        </p:xfrm>
        <a:graphic>
          <a:graphicData uri="http://schemas.openxmlformats.org/drawingml/2006/table">
            <a:tbl>
              <a:tblPr/>
              <a:tblGrid>
                <a:gridCol w="4341020"/>
                <a:gridCol w="1078835"/>
                <a:gridCol w="988931"/>
                <a:gridCol w="1065989"/>
                <a:gridCol w="959612"/>
              </a:tblGrid>
              <a:tr h="2459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місяців 2017 р.</a:t>
                      </a:r>
                      <a:endParaRPr lang="uk-UA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місяців 2018р.</a:t>
                      </a:r>
                      <a:endParaRPr lang="uk-UA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1701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Граничний розмір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 </a:t>
                      </a:r>
                      <a:br>
                        <a:rPr lang="uk-UA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uk-UA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Граничний розмір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Виконання </a:t>
                      </a:r>
                      <a:br>
                        <a:rPr lang="uk-UA" sz="1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uk-UA" sz="1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88095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Місцевий борг</a:t>
                      </a: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8 949,0  </a:t>
                      </a:r>
                      <a:endParaRPr lang="uk-UA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6 180,4 </a:t>
                      </a:r>
                      <a:endParaRPr lang="uk-UA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61162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Внутрішній борг , у т.ч.:</a:t>
                      </a: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Зобов’язання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цінними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паперами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(за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облігаціями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внутрішньої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місцевої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позики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8095"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Зовнішній борг , у т.ч.:</a:t>
                      </a: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uk-UA" sz="12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949,0</a:t>
                      </a:r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uk-UA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uk-UA" sz="12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180,4</a:t>
                      </a:r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390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Заборгованість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позиками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наданими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міжнародними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фінансовими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організаціями</a:t>
                      </a:r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(НЕФКО)</a:t>
                      </a: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8949,0  </a:t>
                      </a:r>
                      <a:endParaRPr lang="uk-UA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uk-UA" sz="1200" b="0" i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180,4</a:t>
                      </a:r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uk-UA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1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Обслуговування місцевого боргу, у т.ч.:</a:t>
                      </a: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132,3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128,2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виплата відсоткового доходу за облігаціями</a:t>
                      </a:r>
                    </a:p>
                  </a:txBody>
                  <a:tcPr marL="62293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uk-UA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9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сплата відсотків за користування кредитом </a:t>
                      </a:r>
                    </a:p>
                  </a:txBody>
                  <a:tcPr marL="62293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132,3  </a:t>
                      </a:r>
                      <a:endParaRPr lang="uk-UA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128,2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Погашення місцевого боргу, у т.ч.:</a:t>
                      </a: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1 294,7  </a:t>
                      </a:r>
                      <a:endParaRPr lang="uk-UA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1 685,6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611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погашення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основного боргу за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облігаціями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uk-UA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99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погашення основного боргу за кредитом (НЕФКО)</a:t>
                      </a: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uk-UA" sz="1200" b="0" i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294,7</a:t>
                      </a:r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uk-UA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1 685,6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13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 гантійних зобов'язань за позичальників, що отримали кредити під місцеві гарантії , у т.ч.:</a:t>
                      </a:r>
                    </a:p>
                  </a:txBody>
                  <a:tcPr marL="5191" marR="5191" marT="5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12 078,9</a:t>
                      </a:r>
                      <a:endParaRPr lang="uk-UA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25 490,9</a:t>
                      </a:r>
                      <a:endParaRPr lang="uk-UA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26116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 "Черкасиводоканал"</a:t>
                      </a:r>
                    </a:p>
                  </a:txBody>
                  <a:tcPr marL="62293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12 078,9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25 490,9 </a:t>
                      </a:r>
                      <a:endParaRPr lang="uk-UA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1162"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КПТМ "</a:t>
                      </a:r>
                      <a:r>
                        <a:rPr lang="uk-UA" sz="1200" b="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Черкаситеплокомуненерго</a:t>
                      </a:r>
                      <a:r>
                        <a:rPr lang="uk-UA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62293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  <a:endParaRPr lang="uk-UA" sz="12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 </a:t>
                      </a:r>
                    </a:p>
                  </a:txBody>
                  <a:tcPr marL="5191" marR="5191" marT="5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1763713" y="166688"/>
            <a:ext cx="7200900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uk-UA" sz="2500" b="1" i="1">
                <a:latin typeface="Times New Roman" pitchFamily="18" charset="0"/>
                <a:cs typeface="Times New Roman" pitchFamily="18" charset="0"/>
              </a:rPr>
              <a:t>З метою забезпечення організації виконання місцевого бюджету за 10 місяців 2018 року, належного наповнення його доходної частини</a:t>
            </a:r>
          </a:p>
        </p:txBody>
      </p:sp>
      <p:sp>
        <p:nvSpPr>
          <p:cNvPr id="17411" name="Прямоугольник 1"/>
          <p:cNvSpPr>
            <a:spLocks noChangeArrowheads="1"/>
          </p:cNvSpPr>
          <p:nvPr/>
        </p:nvSpPr>
        <p:spPr bwMode="auto">
          <a:xfrm>
            <a:off x="1547813" y="1341438"/>
            <a:ext cx="74168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Складено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111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звірки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 з СГД по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орендній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платі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за землю.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Направлено 122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повідомлення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орендній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платі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за землю на суму 6301,8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тис.грн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претензійно-позовної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сплачено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орендної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плати – 5225,4 тис. грн.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Направлено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боржникам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орендній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платі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за землю 7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сплату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упущеної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вигоди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на суму 1115,1 тис. грн.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Направлено 145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повідомлень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боржникам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сплаті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пайової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утриманні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благоустрою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 на суму 1934,5 тис. грн.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Направлено 46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повідомлень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боржникам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сплаті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 плати за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зовнішньої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на 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суму  328,5 тис. грн.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Подано до суду про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орендної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плати за землю 33 позови  на суму  3525,9 тис. грн., з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задоволено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23 позови на суму 2267,8 тис. грн. 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розгляді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суді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того, у 2018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задоволено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позовів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орендної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плати за землю,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подані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у 2017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, на суму 1534,8 тис. грн.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Заявлено 4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кредиторські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справі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банкрутство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на суму 3228,4 тис. грн.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Подано до суду про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платі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пайову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участь в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утриманні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благоустрою 1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позов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 на суму 4 тис. грн.,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задоволено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на суму 3,8 тис. грн.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того, у  2018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задоволено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4 позови про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стягнення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платі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пайову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участь в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утриманні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благоустрою,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подані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у 2017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,  на суму 45,4 тис. грн.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претензійно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позовної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до бюджету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надійшло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519,5 тис. грн. плати за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пайову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участь, 343,8 тис. грн. плати за </a:t>
            </a:r>
            <a:r>
              <a:rPr lang="ru-RU" sz="1350" dirty="0" err="1">
                <a:latin typeface="Times New Roman" pitchFamily="18" charset="0"/>
                <a:cs typeface="Times New Roman" pitchFamily="18" charset="0"/>
              </a:rPr>
              <a:t>зовнішню</a:t>
            </a:r>
            <a:r>
              <a:rPr lang="ru-RU" sz="1350" dirty="0">
                <a:latin typeface="Times New Roman" pitchFamily="18" charset="0"/>
                <a:cs typeface="Times New Roman" pitchFamily="18" charset="0"/>
              </a:rPr>
              <a:t> рекламу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endParaRPr lang="ru-RU" sz="13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63" y="1719263"/>
            <a:ext cx="8229600" cy="4525962"/>
          </a:xfrm>
        </p:spPr>
        <p:txBody>
          <a:bodyPr/>
          <a:lstStyle/>
          <a:p>
            <a:pPr eaLnBrk="1" hangingPunct="1"/>
            <a:endParaRPr lang="uk-UA" altLang="uk-UA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8663" y="1492250"/>
            <a:ext cx="7159625" cy="4321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Заголовок 1"/>
          <p:cNvSpPr>
            <a:spLocks noGrp="1"/>
          </p:cNvSpPr>
          <p:nvPr/>
        </p:nvSpPr>
        <p:spPr bwMode="auto">
          <a:xfrm>
            <a:off x="1544638" y="115888"/>
            <a:ext cx="65055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uk-UA" altLang="uk-UA" sz="3500" b="1" i="1">
                <a:latin typeface="Times New Roman" pitchFamily="18" charset="0"/>
                <a:cs typeface="Times New Roman" pitchFamily="18" charset="0"/>
              </a:rPr>
              <a:t>ІНФОРМАЦІЯ</a:t>
            </a:r>
          </a:p>
          <a:p>
            <a:pPr algn="ctr"/>
            <a:r>
              <a:rPr lang="uk-UA" altLang="uk-UA" sz="3500" b="1" i="1">
                <a:latin typeface="Times New Roman" pitchFamily="18" charset="0"/>
                <a:cs typeface="Times New Roman" pitchFamily="18" charset="0"/>
              </a:rPr>
              <a:t>про виконання міського бюджету</a:t>
            </a:r>
            <a:endParaRPr lang="uk-UA" altLang="uk-UA" sz="35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reeform 3"/>
          <p:cNvSpPr>
            <a:spLocks/>
          </p:cNvSpPr>
          <p:nvPr/>
        </p:nvSpPr>
        <p:spPr bwMode="gray">
          <a:xfrm flipH="1" flipV="1">
            <a:off x="728663" y="3543300"/>
            <a:ext cx="8167687" cy="3062288"/>
          </a:xfrm>
          <a:custGeom>
            <a:avLst/>
            <a:gdLst>
              <a:gd name="T0" fmla="*/ 3724 w 3796"/>
              <a:gd name="T1" fmla="*/ 288 h 816"/>
              <a:gd name="T2" fmla="*/ 1346 w 3796"/>
              <a:gd name="T3" fmla="*/ 290 h 816"/>
              <a:gd name="T4" fmla="*/ 1246 w 3796"/>
              <a:gd name="T5" fmla="*/ 258 h 816"/>
              <a:gd name="T6" fmla="*/ 1066 w 3796"/>
              <a:gd name="T7" fmla="*/ 79 h 816"/>
              <a:gd name="T8" fmla="*/ 923 w 3796"/>
              <a:gd name="T9" fmla="*/ 4 h 816"/>
              <a:gd name="T10" fmla="*/ 103 w 3796"/>
              <a:gd name="T11" fmla="*/ 4 h 816"/>
              <a:gd name="T12" fmla="*/ 2 w 3796"/>
              <a:gd name="T13" fmla="*/ 88 h 816"/>
              <a:gd name="T14" fmla="*/ 2 w 3796"/>
              <a:gd name="T15" fmla="*/ 729 h 816"/>
              <a:gd name="T16" fmla="*/ 103 w 3796"/>
              <a:gd name="T17" fmla="*/ 804 h 816"/>
              <a:gd name="T18" fmla="*/ 3688 w 3796"/>
              <a:gd name="T19" fmla="*/ 804 h 816"/>
              <a:gd name="T20" fmla="*/ 3790 w 3796"/>
              <a:gd name="T21" fmla="*/ 716 h 816"/>
              <a:gd name="T22" fmla="*/ 3790 w 3796"/>
              <a:gd name="T23" fmla="*/ 356 h 816"/>
              <a:gd name="T24" fmla="*/ 3724 w 3796"/>
              <a:gd name="T25" fmla="*/ 288 h 81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796" h="816">
                <a:moveTo>
                  <a:pt x="3724" y="288"/>
                </a:moveTo>
                <a:cubicBezTo>
                  <a:pt x="2535" y="289"/>
                  <a:pt x="1346" y="290"/>
                  <a:pt x="1346" y="290"/>
                </a:cubicBezTo>
                <a:cubicBezTo>
                  <a:pt x="1304" y="288"/>
                  <a:pt x="1272" y="282"/>
                  <a:pt x="1246" y="258"/>
                </a:cubicBezTo>
                <a:cubicBezTo>
                  <a:pt x="1156" y="168"/>
                  <a:pt x="1066" y="79"/>
                  <a:pt x="1066" y="79"/>
                </a:cubicBezTo>
                <a:cubicBezTo>
                  <a:pt x="1034" y="48"/>
                  <a:pt x="1002" y="0"/>
                  <a:pt x="923" y="4"/>
                </a:cubicBezTo>
                <a:cubicBezTo>
                  <a:pt x="513" y="4"/>
                  <a:pt x="103" y="4"/>
                  <a:pt x="103" y="4"/>
                </a:cubicBezTo>
                <a:cubicBezTo>
                  <a:pt x="38" y="4"/>
                  <a:pt x="0" y="42"/>
                  <a:pt x="2" y="88"/>
                </a:cubicBezTo>
                <a:cubicBezTo>
                  <a:pt x="2" y="410"/>
                  <a:pt x="2" y="729"/>
                  <a:pt x="2" y="729"/>
                </a:cubicBezTo>
                <a:cubicBezTo>
                  <a:pt x="0" y="812"/>
                  <a:pt x="103" y="804"/>
                  <a:pt x="103" y="804"/>
                </a:cubicBezTo>
                <a:cubicBezTo>
                  <a:pt x="1895" y="804"/>
                  <a:pt x="3688" y="804"/>
                  <a:pt x="3688" y="804"/>
                </a:cubicBezTo>
                <a:cubicBezTo>
                  <a:pt x="3688" y="804"/>
                  <a:pt x="3794" y="816"/>
                  <a:pt x="3790" y="716"/>
                </a:cubicBezTo>
                <a:cubicBezTo>
                  <a:pt x="3790" y="536"/>
                  <a:pt x="3790" y="356"/>
                  <a:pt x="3790" y="356"/>
                </a:cubicBezTo>
                <a:cubicBezTo>
                  <a:pt x="3790" y="356"/>
                  <a:pt x="3796" y="288"/>
                  <a:pt x="3724" y="288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uk-U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Freeform 4"/>
          <p:cNvSpPr>
            <a:spLocks/>
          </p:cNvSpPr>
          <p:nvPr/>
        </p:nvSpPr>
        <p:spPr bwMode="gray">
          <a:xfrm>
            <a:off x="714375" y="915988"/>
            <a:ext cx="8181975" cy="2690812"/>
          </a:xfrm>
          <a:custGeom>
            <a:avLst/>
            <a:gdLst>
              <a:gd name="T0" fmla="*/ 2147483647 w 3796"/>
              <a:gd name="T1" fmla="*/ 2147483647 h 816"/>
              <a:gd name="T2" fmla="*/ 2147483647 w 3796"/>
              <a:gd name="T3" fmla="*/ 2147483647 h 816"/>
              <a:gd name="T4" fmla="*/ 2147483647 w 3796"/>
              <a:gd name="T5" fmla="*/ 2147483647 h 816"/>
              <a:gd name="T6" fmla="*/ 2147483647 w 3796"/>
              <a:gd name="T7" fmla="*/ 2147483647 h 816"/>
              <a:gd name="T8" fmla="*/ 2147483647 w 3796"/>
              <a:gd name="T9" fmla="*/ 2147483647 h 816"/>
              <a:gd name="T10" fmla="*/ 2147483647 w 3796"/>
              <a:gd name="T11" fmla="*/ 2147483647 h 816"/>
              <a:gd name="T12" fmla="*/ 2147483647 w 3796"/>
              <a:gd name="T13" fmla="*/ 2147483647 h 816"/>
              <a:gd name="T14" fmla="*/ 2147483647 w 3796"/>
              <a:gd name="T15" fmla="*/ 2147483647 h 816"/>
              <a:gd name="T16" fmla="*/ 2147483647 w 3796"/>
              <a:gd name="T17" fmla="*/ 2147483647 h 816"/>
              <a:gd name="T18" fmla="*/ 2147483647 w 3796"/>
              <a:gd name="T19" fmla="*/ 2147483647 h 816"/>
              <a:gd name="T20" fmla="*/ 2147483647 w 3796"/>
              <a:gd name="T21" fmla="*/ 2147483647 h 816"/>
              <a:gd name="T22" fmla="*/ 2147483647 w 3796"/>
              <a:gd name="T23" fmla="*/ 2147483647 h 816"/>
              <a:gd name="T24" fmla="*/ 2147483647 w 3796"/>
              <a:gd name="T25" fmla="*/ 2147483647 h 81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796" h="816">
                <a:moveTo>
                  <a:pt x="3724" y="288"/>
                </a:moveTo>
                <a:cubicBezTo>
                  <a:pt x="2535" y="289"/>
                  <a:pt x="1346" y="290"/>
                  <a:pt x="1346" y="290"/>
                </a:cubicBezTo>
                <a:cubicBezTo>
                  <a:pt x="1304" y="288"/>
                  <a:pt x="1272" y="282"/>
                  <a:pt x="1246" y="258"/>
                </a:cubicBezTo>
                <a:cubicBezTo>
                  <a:pt x="1156" y="168"/>
                  <a:pt x="1066" y="79"/>
                  <a:pt x="1066" y="79"/>
                </a:cubicBezTo>
                <a:cubicBezTo>
                  <a:pt x="1034" y="48"/>
                  <a:pt x="1002" y="0"/>
                  <a:pt x="923" y="4"/>
                </a:cubicBezTo>
                <a:cubicBezTo>
                  <a:pt x="513" y="4"/>
                  <a:pt x="103" y="4"/>
                  <a:pt x="103" y="4"/>
                </a:cubicBezTo>
                <a:cubicBezTo>
                  <a:pt x="38" y="4"/>
                  <a:pt x="0" y="42"/>
                  <a:pt x="2" y="88"/>
                </a:cubicBezTo>
                <a:cubicBezTo>
                  <a:pt x="2" y="410"/>
                  <a:pt x="2" y="729"/>
                  <a:pt x="2" y="729"/>
                </a:cubicBezTo>
                <a:cubicBezTo>
                  <a:pt x="0" y="812"/>
                  <a:pt x="103" y="804"/>
                  <a:pt x="103" y="804"/>
                </a:cubicBezTo>
                <a:cubicBezTo>
                  <a:pt x="1895" y="804"/>
                  <a:pt x="3688" y="804"/>
                  <a:pt x="3688" y="804"/>
                </a:cubicBezTo>
                <a:cubicBezTo>
                  <a:pt x="3688" y="804"/>
                  <a:pt x="3794" y="816"/>
                  <a:pt x="3790" y="716"/>
                </a:cubicBezTo>
                <a:cubicBezTo>
                  <a:pt x="3790" y="536"/>
                  <a:pt x="3790" y="356"/>
                  <a:pt x="3790" y="356"/>
                </a:cubicBezTo>
                <a:cubicBezTo>
                  <a:pt x="3790" y="356"/>
                  <a:pt x="3796" y="288"/>
                  <a:pt x="3724" y="288"/>
                </a:cubicBezTo>
                <a:close/>
              </a:path>
            </a:pathLst>
          </a:custGeom>
          <a:gradFill rotWithShape="1">
            <a:gsLst>
              <a:gs pos="0">
                <a:srgbClr val="67AFBD"/>
              </a:gs>
              <a:gs pos="100000">
                <a:srgbClr val="305157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DEDEDE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gray">
          <a:xfrm>
            <a:off x="1066800" y="2924175"/>
            <a:ext cx="2219325" cy="24685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uk-UA" altLang="uk-UA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gray">
          <a:xfrm>
            <a:off x="3443288" y="2924175"/>
            <a:ext cx="2232025" cy="24685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uk-UA" altLang="uk-UA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gray">
          <a:xfrm>
            <a:off x="5819775" y="2924175"/>
            <a:ext cx="2665413" cy="24685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AE9FA"/>
              </a:gs>
            </a:gsLst>
            <a:lin ang="5400000" scaled="1"/>
          </a:gradFill>
          <a:ln w="9525">
            <a:solidFill>
              <a:srgbClr val="F8F8F8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endParaRPr lang="uk-UA" altLang="uk-UA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white">
          <a:xfrm>
            <a:off x="755650" y="1160463"/>
            <a:ext cx="2219325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uk-UA" sz="2400" b="1" i="1">
              <a:solidFill>
                <a:srgbClr val="F8F8F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Rectangle 10"/>
          <p:cNvSpPr>
            <a:spLocks noChangeArrowheads="1"/>
          </p:cNvSpPr>
          <p:nvPr/>
        </p:nvSpPr>
        <p:spPr bwMode="gray">
          <a:xfrm>
            <a:off x="1298575" y="3492500"/>
            <a:ext cx="20161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uk-UA" sz="1400" b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2 979 416,6 </a:t>
            </a:r>
            <a:r>
              <a:rPr lang="ru-RU" altLang="uk-UA" sz="140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тис. грн., в тому числі по загальному фонду –      2 870 703,1 тис.грн., по спеціальному фонду – 108 713,5 тис. грн.</a:t>
            </a:r>
            <a:endParaRPr lang="en-US" altLang="uk-UA" sz="140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gray">
          <a:xfrm>
            <a:off x="2446338" y="1933575"/>
            <a:ext cx="48625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uk-UA" sz="1600" b="1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Міський бюджет за 11 місяців 2018 року виконано</a:t>
            </a:r>
            <a:endParaRPr lang="en-US" altLang="uk-UA" sz="1600" b="1">
              <a:solidFill>
                <a:srgbClr val="F8F8F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85" name="AutoShape 13"/>
          <p:cNvCxnSpPr>
            <a:cxnSpLocks noChangeShapeType="1"/>
          </p:cNvCxnSpPr>
          <p:nvPr/>
        </p:nvCxnSpPr>
        <p:spPr bwMode="gray">
          <a:xfrm rot="5400000" flipH="1" flipV="1">
            <a:off x="1770063" y="2227263"/>
            <a:ext cx="809625" cy="542925"/>
          </a:xfrm>
          <a:prstGeom prst="bentConnector3">
            <a:avLst>
              <a:gd name="adj1" fmla="val 98556"/>
            </a:avLst>
          </a:prstGeom>
          <a:noFill/>
          <a:ln w="38100">
            <a:solidFill>
              <a:srgbClr val="EAEAEA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AutoShape 14"/>
          <p:cNvCxnSpPr>
            <a:cxnSpLocks noChangeShapeType="1"/>
          </p:cNvCxnSpPr>
          <p:nvPr/>
        </p:nvCxnSpPr>
        <p:spPr bwMode="gray">
          <a:xfrm rot="16200000" flipV="1">
            <a:off x="7042150" y="2309813"/>
            <a:ext cx="720725" cy="377825"/>
          </a:xfrm>
          <a:prstGeom prst="bentConnector3">
            <a:avLst>
              <a:gd name="adj1" fmla="val 99556"/>
            </a:avLst>
          </a:prstGeom>
          <a:noFill/>
          <a:ln w="38100">
            <a:solidFill>
              <a:srgbClr val="EAEAEA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7" name="Rectangle 17"/>
          <p:cNvSpPr>
            <a:spLocks noChangeArrowheads="1"/>
          </p:cNvSpPr>
          <p:nvPr/>
        </p:nvSpPr>
        <p:spPr bwMode="gray">
          <a:xfrm>
            <a:off x="3602038" y="3492500"/>
            <a:ext cx="194151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uk-UA" sz="1400" b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2 803 211,1 </a:t>
            </a:r>
            <a:r>
              <a:rPr lang="ru-RU" altLang="uk-UA" sz="140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тис. грн., в тому числі по загальному фонду –      2 422 044,2 тис. грн., по спеціальному фонду – 381 166,9 тис. грн.</a:t>
            </a:r>
            <a:endParaRPr lang="en-US" altLang="uk-UA" sz="140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8" name="Rectangle 18"/>
          <p:cNvSpPr>
            <a:spLocks noChangeArrowheads="1"/>
          </p:cNvSpPr>
          <p:nvPr/>
        </p:nvSpPr>
        <p:spPr bwMode="gray">
          <a:xfrm>
            <a:off x="5915025" y="3319463"/>
            <a:ext cx="2541588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uk-UA" sz="140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35 395,2</a:t>
            </a:r>
            <a:r>
              <a:rPr lang="uk-UA" altLang="uk-UA" sz="1150" dirty="0">
                <a:latin typeface="Times New Roman" pitchFamily="18" charset="0"/>
                <a:cs typeface="Times New Roman" pitchFamily="18" charset="0"/>
              </a:rPr>
              <a:t>тис. грн., в тому числі обсяг надання кредитів – 10 891,6 тис. грн. (з них по загальному фонду – 10 053,3 тис. грн., по спеціальному фонду – 838,3 тис. грн.), повернення кредитів, наданих у минулих роках склав – (-987,3 тис. грн.) (з них по спеціальному фонду – (-987,3 тис. грн.); виконання гарантованих </a:t>
            </a:r>
            <a:r>
              <a:rPr lang="uk-UA" altLang="uk-UA" sz="1150" dirty="0" err="1">
                <a:latin typeface="Times New Roman" pitchFamily="18" charset="0"/>
                <a:cs typeface="Times New Roman" pitchFamily="18" charset="0"/>
              </a:rPr>
              <a:t>зобов</a:t>
            </a:r>
            <a:r>
              <a:rPr lang="ru-RU" altLang="uk-UA" sz="115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altLang="uk-UA" sz="1150" dirty="0" err="1">
                <a:latin typeface="Times New Roman" pitchFamily="18" charset="0"/>
                <a:cs typeface="Times New Roman" pitchFamily="18" charset="0"/>
              </a:rPr>
              <a:t>язань</a:t>
            </a:r>
            <a:r>
              <a:rPr lang="ru-RU" altLang="uk-UA" sz="1150" dirty="0">
                <a:latin typeface="Times New Roman" pitchFamily="18" charset="0"/>
                <a:cs typeface="Times New Roman" pitchFamily="18" charset="0"/>
              </a:rPr>
              <a:t> – 25 490,9 тис. грн</a:t>
            </a:r>
            <a:r>
              <a:rPr lang="ru-RU" altLang="uk-UA" sz="1150" dirty="0"/>
              <a:t>.</a:t>
            </a:r>
            <a:r>
              <a:rPr lang="ru-RU" altLang="uk-UA" sz="115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uk-UA" sz="115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9" name="Rectangle 20"/>
          <p:cNvSpPr>
            <a:spLocks noChangeArrowheads="1"/>
          </p:cNvSpPr>
          <p:nvPr/>
        </p:nvSpPr>
        <p:spPr bwMode="black">
          <a:xfrm>
            <a:off x="1673225" y="2940050"/>
            <a:ext cx="1171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uk-UA" b="1">
                <a:solidFill>
                  <a:srgbClr val="42445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altLang="uk-UA" b="1">
                <a:solidFill>
                  <a:srgbClr val="424456"/>
                </a:solidFill>
                <a:latin typeface="Times New Roman" pitchFamily="18" charset="0"/>
                <a:cs typeface="Times New Roman" pitchFamily="18" charset="0"/>
              </a:rPr>
              <a:t>Доходи</a:t>
            </a:r>
            <a:endParaRPr lang="en-US" altLang="uk-UA" b="1">
              <a:solidFill>
                <a:srgbClr val="42445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0" name="Rectangle 21"/>
          <p:cNvSpPr>
            <a:spLocks noChangeArrowheads="1"/>
          </p:cNvSpPr>
          <p:nvPr/>
        </p:nvSpPr>
        <p:spPr bwMode="black">
          <a:xfrm>
            <a:off x="3917950" y="2940050"/>
            <a:ext cx="1309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uk-UA" b="1">
                <a:solidFill>
                  <a:srgbClr val="424456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uk-UA" altLang="uk-UA" b="1">
                <a:solidFill>
                  <a:srgbClr val="424456"/>
                </a:solidFill>
                <a:latin typeface="Times New Roman" pitchFamily="18" charset="0"/>
                <a:cs typeface="Times New Roman" pitchFamily="18" charset="0"/>
              </a:rPr>
              <a:t> Видатки</a:t>
            </a:r>
            <a:endParaRPr lang="en-US" altLang="uk-UA" b="1">
              <a:solidFill>
                <a:srgbClr val="42445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1" name="Rectangle 22"/>
          <p:cNvSpPr>
            <a:spLocks noChangeArrowheads="1"/>
          </p:cNvSpPr>
          <p:nvPr/>
        </p:nvSpPr>
        <p:spPr bwMode="black">
          <a:xfrm>
            <a:off x="6216650" y="2911475"/>
            <a:ext cx="1920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uk-UA" b="1">
                <a:solidFill>
                  <a:srgbClr val="424456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altLang="uk-UA" b="1">
                <a:solidFill>
                  <a:srgbClr val="424456"/>
                </a:solidFill>
                <a:latin typeface="Times New Roman" pitchFamily="18" charset="0"/>
                <a:cs typeface="Times New Roman" pitchFamily="18" charset="0"/>
              </a:rPr>
              <a:t>Кредитування</a:t>
            </a:r>
            <a:endParaRPr lang="en-US" altLang="uk-UA" b="1">
              <a:solidFill>
                <a:srgbClr val="42445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utoShape 24"/>
          <p:cNvSpPr>
            <a:spLocks noChangeArrowheads="1"/>
          </p:cNvSpPr>
          <p:nvPr/>
        </p:nvSpPr>
        <p:spPr bwMode="gray">
          <a:xfrm rot="5400000">
            <a:off x="2128838" y="5176838"/>
            <a:ext cx="177800" cy="152400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EDEDE"/>
            </a:outerShdw>
          </a:effectLst>
        </p:spPr>
        <p:txBody>
          <a:bodyPr rot="10800000" vert="eaVert"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utoShape 25"/>
          <p:cNvSpPr>
            <a:spLocks noChangeArrowheads="1"/>
          </p:cNvSpPr>
          <p:nvPr/>
        </p:nvSpPr>
        <p:spPr bwMode="gray">
          <a:xfrm rot="5400000">
            <a:off x="4546600" y="5176838"/>
            <a:ext cx="177800" cy="152400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EDEDE"/>
            </a:outerShdw>
          </a:effectLst>
        </p:spPr>
        <p:txBody>
          <a:bodyPr rot="10800000" vert="eaVert"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AutoShape 26"/>
          <p:cNvSpPr>
            <a:spLocks noChangeArrowheads="1"/>
          </p:cNvSpPr>
          <p:nvPr/>
        </p:nvSpPr>
        <p:spPr bwMode="gray">
          <a:xfrm rot="5400000">
            <a:off x="7164388" y="5189538"/>
            <a:ext cx="177800" cy="152400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EDEDE"/>
            </a:outerShdw>
          </a:effectLst>
        </p:spPr>
        <p:txBody>
          <a:bodyPr rot="10800000" vert="eaVert"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ysClr val="windowText" lastClr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доходів міського бюджету </a:t>
            </a:r>
            <a:br>
              <a:rPr lang="ru-RU" sz="30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11 місяців 2018 року</a:t>
            </a:r>
            <a:br>
              <a:rPr lang="ru-RU" sz="30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(тис. грн.)</a:t>
            </a:r>
          </a:p>
        </p:txBody>
      </p:sp>
      <p:sp>
        <p:nvSpPr>
          <p:cNvPr id="4099" name="Заголовок 3"/>
          <p:cNvSpPr txBox="1">
            <a:spLocks/>
          </p:cNvSpPr>
          <p:nvPr/>
        </p:nvSpPr>
        <p:spPr bwMode="auto">
          <a:xfrm>
            <a:off x="-6350" y="1916113"/>
            <a:ext cx="47148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uk-UA" sz="2600" b="1" i="1">
                <a:latin typeface="Times New Roman" pitchFamily="18" charset="0"/>
                <a:cs typeface="Times New Roman" pitchFamily="18" charset="0"/>
              </a:rPr>
              <a:t>Загальний фонд</a:t>
            </a:r>
          </a:p>
        </p:txBody>
      </p:sp>
      <p:sp>
        <p:nvSpPr>
          <p:cNvPr id="4100" name="Заголовок 3"/>
          <p:cNvSpPr txBox="1">
            <a:spLocks/>
          </p:cNvSpPr>
          <p:nvPr/>
        </p:nvSpPr>
        <p:spPr bwMode="auto">
          <a:xfrm>
            <a:off x="4389438" y="1916113"/>
            <a:ext cx="4713287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uk-UA" sz="2600" b="1" i="1">
                <a:latin typeface="Times New Roman" pitchFamily="18" charset="0"/>
                <a:cs typeface="Times New Roman" pitchFamily="18" charset="0"/>
              </a:rPr>
              <a:t>Спеціальний фонд</a:t>
            </a:r>
          </a:p>
          <a:p>
            <a:pPr algn="ctr" eaLnBrk="1" hangingPunct="1">
              <a:lnSpc>
                <a:spcPct val="90000"/>
              </a:lnSpc>
            </a:pPr>
            <a:endParaRPr lang="uk-UA" altLang="uk-UA" sz="2600" b="1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-12532" y="2349500"/>
          <a:ext cx="4572000" cy="4175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4139952" y="2276872"/>
          <a:ext cx="5164183" cy="4039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79512" y="1700808"/>
          <a:ext cx="8496944" cy="4624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Заголовок 3"/>
          <p:cNvSpPr txBox="1">
            <a:spLocks/>
          </p:cNvSpPr>
          <p:nvPr/>
        </p:nvSpPr>
        <p:spPr bwMode="auto">
          <a:xfrm>
            <a:off x="471488" y="333375"/>
            <a:ext cx="8061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uk-UA" sz="25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Обсяг фактичних видатків та кредитування загального та спеціального фондів міського бюджету за 11 місяців 2016-2018 року</a:t>
            </a:r>
          </a:p>
          <a:p>
            <a:pPr algn="ctr" eaLnBrk="1" hangingPunct="1">
              <a:lnSpc>
                <a:spcPct val="90000"/>
              </a:lnSpc>
            </a:pPr>
            <a:r>
              <a:rPr lang="uk-UA" altLang="uk-UA" sz="25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(з врахуванням міжбюджетних трансфертів) </a:t>
            </a:r>
          </a:p>
          <a:p>
            <a:pPr algn="ctr" eaLnBrk="1" hangingPunct="1">
              <a:lnSpc>
                <a:spcPct val="90000"/>
              </a:lnSpc>
            </a:pPr>
            <a:r>
              <a:rPr lang="uk-UA" altLang="uk-UA" sz="25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(тис. грн.)</a:t>
            </a:r>
          </a:p>
        </p:txBody>
      </p:sp>
      <p:sp>
        <p:nvSpPr>
          <p:cNvPr id="2" name="Стрелка вправо 1"/>
          <p:cNvSpPr/>
          <p:nvPr/>
        </p:nvSpPr>
        <p:spPr>
          <a:xfrm rot="20172468">
            <a:off x="2582863" y="3167063"/>
            <a:ext cx="1095375" cy="71913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+ 40,3 %</a:t>
            </a:r>
          </a:p>
        </p:txBody>
      </p:sp>
      <p:sp>
        <p:nvSpPr>
          <p:cNvPr id="7" name="Стрелка вправо 6"/>
          <p:cNvSpPr/>
          <p:nvPr/>
        </p:nvSpPr>
        <p:spPr>
          <a:xfrm rot="20172468">
            <a:off x="4818063" y="2616200"/>
            <a:ext cx="1020762" cy="71913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+ 9,1 %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 txBox="1">
            <a:spLocks/>
          </p:cNvSpPr>
          <p:nvPr/>
        </p:nvSpPr>
        <p:spPr bwMode="auto">
          <a:xfrm>
            <a:off x="446088" y="33337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uk-UA" sz="2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видатків міського бюджету за джерелами надходжень за 11 місяців 2018 року</a:t>
            </a:r>
          </a:p>
          <a:p>
            <a:pPr algn="ctr" eaLnBrk="1" hangingPunct="1">
              <a:lnSpc>
                <a:spcPct val="90000"/>
              </a:lnSpc>
            </a:pPr>
            <a:r>
              <a:rPr lang="uk-UA" altLang="uk-UA" sz="2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(тис. грн.)</a:t>
            </a:r>
          </a:p>
        </p:txBody>
      </p:sp>
      <p:sp>
        <p:nvSpPr>
          <p:cNvPr id="6147" name="Заголовок 3"/>
          <p:cNvSpPr txBox="1">
            <a:spLocks/>
          </p:cNvSpPr>
          <p:nvPr/>
        </p:nvSpPr>
        <p:spPr bwMode="auto">
          <a:xfrm>
            <a:off x="-6350" y="1916113"/>
            <a:ext cx="47148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uk-UA" sz="2600" b="1" i="1">
                <a:latin typeface="Times New Roman" pitchFamily="18" charset="0"/>
                <a:cs typeface="Times New Roman" pitchFamily="18" charset="0"/>
              </a:rPr>
              <a:t>Загальний фонд</a:t>
            </a:r>
          </a:p>
        </p:txBody>
      </p:sp>
      <p:sp>
        <p:nvSpPr>
          <p:cNvPr id="6148" name="Заголовок 3"/>
          <p:cNvSpPr txBox="1">
            <a:spLocks/>
          </p:cNvSpPr>
          <p:nvPr/>
        </p:nvSpPr>
        <p:spPr bwMode="auto">
          <a:xfrm>
            <a:off x="4389438" y="1916113"/>
            <a:ext cx="4713287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uk-UA" sz="2600" b="1" i="1">
                <a:latin typeface="Times New Roman" pitchFamily="18" charset="0"/>
                <a:cs typeface="Times New Roman" pitchFamily="18" charset="0"/>
              </a:rPr>
              <a:t>Спеціальний фонд</a:t>
            </a:r>
          </a:p>
          <a:p>
            <a:pPr algn="ctr" eaLnBrk="1" hangingPunct="1">
              <a:lnSpc>
                <a:spcPct val="90000"/>
              </a:lnSpc>
            </a:pPr>
            <a:endParaRPr lang="uk-UA" altLang="uk-UA" sz="2600" b="1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65087" y="2349500"/>
          <a:ext cx="4434905" cy="4175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3851920" y="2420888"/>
          <a:ext cx="498157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2"/>
          <p:cNvSpPr>
            <a:spLocks noChangeArrowheads="1"/>
          </p:cNvSpPr>
          <p:nvPr/>
        </p:nvSpPr>
        <p:spPr bwMode="auto">
          <a:xfrm>
            <a:off x="103188" y="692150"/>
            <a:ext cx="914241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цілому на утримання галузей соціально-культурної сфери за 11 місяців 2018 року по загальному фонду спрямовано 2 030,4 тис. грн., або 83,8 %. до загального обсягу видатків </a:t>
            </a:r>
            <a:r>
              <a:rPr lang="uk-UA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(в т.ч. за рахунок трансфертів 1 336,5 млн. грн.)</a:t>
            </a:r>
          </a:p>
          <a:p>
            <a:pPr algn="ctr"/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порівнянні з відповідним періодом 2017 року ці видатки зросли на 339 655,1 тис. грн., або на 16,3 %.</a:t>
            </a:r>
            <a:endParaRPr lang="uk-UA" sz="1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Заголовок 1"/>
          <p:cNvSpPr txBox="1">
            <a:spLocks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uk-UA" sz="2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видатків загального фонду за програмною класифікацією </a:t>
            </a:r>
          </a:p>
          <a:p>
            <a:pPr algn="ctr" eaLnBrk="1" hangingPunct="1">
              <a:lnSpc>
                <a:spcPct val="90000"/>
              </a:lnSpc>
            </a:pPr>
            <a:r>
              <a:rPr lang="uk-UA" altLang="uk-UA" sz="2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(з врахуванням трансфертів з державного та обласного бюджетів)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103188" y="1628800"/>
          <a:ext cx="8789292" cy="4774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>
            <a:graphicFrameLocks/>
          </p:cNvGraphicFramePr>
          <p:nvPr/>
        </p:nvGraphicFramePr>
        <p:xfrm>
          <a:off x="0" y="1629158"/>
          <a:ext cx="9036496" cy="527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5" name="Заголовок 1"/>
          <p:cNvSpPr txBox="1">
            <a:spLocks/>
          </p:cNvSpPr>
          <p:nvPr/>
        </p:nvSpPr>
        <p:spPr bwMode="auto">
          <a:xfrm>
            <a:off x="136525" y="101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uk-UA" altLang="uk-UA" sz="23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видатків загального фонду за економічною класифікацією (з врахуванням трансфертів з державного та обласного бюджетів)</a:t>
            </a:r>
          </a:p>
        </p:txBody>
      </p:sp>
      <p:sp>
        <p:nvSpPr>
          <p:cNvPr id="8196" name="Прямоугольник 9"/>
          <p:cNvSpPr>
            <a:spLocks noChangeArrowheads="1"/>
          </p:cNvSpPr>
          <p:nvPr/>
        </p:nvSpPr>
        <p:spPr bwMode="auto">
          <a:xfrm>
            <a:off x="1588" y="1050925"/>
            <a:ext cx="9142412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</a:pPr>
            <a:r>
              <a:rPr lang="ru-RU" sz="1200">
                <a:latin typeface="Times New Roman" pitchFamily="18" charset="0"/>
              </a:rPr>
              <a:t>На захищені видатки по загальному фонду за 11 місяців 2018 року спрямовано 1 805,7 млн. грн. </a:t>
            </a:r>
            <a:r>
              <a:rPr lang="uk-UA" sz="1200">
                <a:latin typeface="Times New Roman" pitchFamily="18" charset="0"/>
              </a:rPr>
              <a:t>(в т.ч. за рахунок трансфертів 1103,1 млн. грн.)</a:t>
            </a:r>
            <a:r>
              <a:rPr lang="ru-RU" sz="1200">
                <a:latin typeface="Times New Roman" pitchFamily="18" charset="0"/>
              </a:rPr>
              <a:t>. В порівнянні з відповідним періодом 2017 року по загальному фонду видатки на захищені статті зросли на 262 513,6 тис. грн., або на 17,0 %. Питома вага захищених статей видатків в обсязі видатків загального фонду за 11 місяців 2018 року склала 74,6 %. </a:t>
            </a:r>
            <a:endParaRPr lang="uk-UA" b="1" i="1" u="sng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4317" y="2982440"/>
            <a:ext cx="353943" cy="2570287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uk-UA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Захищені видатки, 85,6%</a:t>
            </a:r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885825" y="2636838"/>
            <a:ext cx="261938" cy="3240087"/>
          </a:xfrm>
          <a:prstGeom prst="lef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201659" y="3219998"/>
            <a:ext cx="353943" cy="229742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uk-UA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Захищені видатки, 74,1 %</a:t>
            </a: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2555875" y="3074988"/>
            <a:ext cx="287338" cy="2801937"/>
          </a:xfrm>
          <a:prstGeom prst="lef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908498" y="3278431"/>
            <a:ext cx="353943" cy="227429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uk-UA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Захищені видатки, 74,6 %</a:t>
            </a:r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4251325" y="3068638"/>
            <a:ext cx="261938" cy="2808287"/>
          </a:xfrm>
          <a:prstGeom prst="lef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 txBox="1">
            <a:spLocks/>
          </p:cNvSpPr>
          <p:nvPr/>
        </p:nvSpPr>
        <p:spPr bwMode="auto">
          <a:xfrm>
            <a:off x="1588" y="333375"/>
            <a:ext cx="91424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uk-UA" sz="2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Видатки бюджету розвитку в розрізі головних розпорядників коштів за 11 місяців 2018 року,</a:t>
            </a:r>
            <a:r>
              <a:rPr lang="ru-RU" altLang="uk-UA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тис. грн</a:t>
            </a:r>
            <a:r>
              <a:rPr lang="ru-RU" altLang="uk-UA" sz="2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388" y="1476375"/>
          <a:ext cx="8856662" cy="5048252"/>
        </p:xfrm>
        <a:graphic>
          <a:graphicData uri="http://schemas.openxmlformats.org/drawingml/2006/table">
            <a:tbl>
              <a:tblPr/>
              <a:tblGrid>
                <a:gridCol w="761172"/>
                <a:gridCol w="3602882"/>
                <a:gridCol w="1123152"/>
                <a:gridCol w="1123152"/>
                <a:gridCol w="1123152"/>
                <a:gridCol w="1123152"/>
              </a:tblGrid>
              <a:tr h="10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Показник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рік з урахуванням змін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вказаний період з урахуванням змін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Касові видатки за вказаний період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виконання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11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місяців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2018 року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Департамент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управління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справами та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юридичного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забезпечення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1 509,0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1 509,0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1 296,3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85,9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Департамент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освіти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гуманітарної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політики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122 559,1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78 386,3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58 297,0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74,4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Департамент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охорони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здоров'я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медичних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послуг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77 524,4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51 021,3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47 746,2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Департамент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соціальної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політики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24 603,1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24 603,1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19 022,2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77,3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Департамент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житлово-комунального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201 207,2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102 170,0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87 576,4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85,7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Департамент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архітектури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містобудування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203 283,8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153 468,1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79 749,0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Департамент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організаційного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забезпечення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10 950,0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9 750,0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1 592,8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16,3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Департамент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економіки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 </a:t>
                      </a:r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розвитку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2 020,4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1 164,3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227,6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19,6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Департамент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фінансової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політики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1 940,5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1 590,5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1 290,5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81,1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Усього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657 383,5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435 096,3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306 648,7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70,5</a:t>
                      </a:r>
                    </a:p>
                  </a:txBody>
                  <a:tcPr marL="9429" marR="9429" marT="94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CB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5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міжбюджетних трансфертів отриманих за 11 місяців 2018 року</a:t>
            </a:r>
            <a:endParaRPr lang="ru-RU" sz="3500" b="1" i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Заголовок 1"/>
          <p:cNvSpPr txBox="1">
            <a:spLocks/>
          </p:cNvSpPr>
          <p:nvPr/>
        </p:nvSpPr>
        <p:spPr bwMode="auto">
          <a:xfrm>
            <a:off x="0" y="1574800"/>
            <a:ext cx="90360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uk-UA" sz="1400" b="1" i="1">
                <a:latin typeface="Times New Roman" pitchFamily="18" charset="0"/>
                <a:cs typeface="Times New Roman" pitchFamily="18" charset="0"/>
              </a:rPr>
              <a:t>За 11 місяців 2018 року до міського бюджету надійшло 1 346,3  млн. субвенцій, що на 79,1 млн. грн. або на 6,3 % більше, ніж за відповідний період минулого року</a:t>
            </a:r>
            <a:endParaRPr lang="ru-RU" sz="14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8122</TotalTime>
  <Words>1323</Words>
  <Application>Microsoft Office PowerPoint</Application>
  <PresentationFormat>Экран (4:3)</PresentationFormat>
  <Paragraphs>264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Diseño predeterminado</vt:lpstr>
      <vt:lpstr>Виконання  міського бюджету за 11 місяців 2018 року</vt:lpstr>
      <vt:lpstr>Презентация PowerPoint</vt:lpstr>
      <vt:lpstr>Структура доходів міського бюджету  за 11 місяців 2018 року  (тис. грн.)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міжбюджетних трансфертів отриманих за 11 місяців 2018 року</vt:lpstr>
      <vt:lpstr>Презентация PowerPoint</vt:lpstr>
      <vt:lpstr>Видатки за 11 місяців 2018 року на утримання та розвиток автомобільних доріг та дорожньої інфраструктури за рахунок коштів місцевого бюджету, тис.грн.   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plan</cp:lastModifiedBy>
  <cp:revision>778</cp:revision>
  <cp:lastPrinted>2018-09-13T13:07:21Z</cp:lastPrinted>
  <dcterms:created xsi:type="dcterms:W3CDTF">2010-05-23T14:28:12Z</dcterms:created>
  <dcterms:modified xsi:type="dcterms:W3CDTF">2018-12-19T07:38:51Z</dcterms:modified>
</cp:coreProperties>
</file>