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88" r:id="rId4"/>
    <p:sldId id="257" r:id="rId5"/>
    <p:sldId id="277" r:id="rId6"/>
    <p:sldId id="264" r:id="rId7"/>
    <p:sldId id="265" r:id="rId8"/>
    <p:sldId id="283" r:id="rId9"/>
    <p:sldId id="284" r:id="rId10"/>
    <p:sldId id="260" r:id="rId11"/>
    <p:sldId id="285" r:id="rId12"/>
    <p:sldId id="287" r:id="rId13"/>
    <p:sldId id="290" r:id="rId14"/>
    <p:sldId id="273" r:id="rId15"/>
    <p:sldId id="274" r:id="rId16"/>
    <p:sldId id="276" r:id="rId17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9FF"/>
    <a:srgbClr val="B7CBF7"/>
    <a:srgbClr val="66CCFF"/>
    <a:srgbClr val="799EEF"/>
    <a:srgbClr val="63DBF3"/>
    <a:srgbClr val="B8E08C"/>
    <a:srgbClr val="FF9933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lan\AppData\Local\Microsoft\Windows\INetCache\Content.Outlook\4M1A11XV\&#1050;&#1086;&#1087;&#1080;&#1103;%20&#1076;&#1086;&#1088;&#1086;&#1075;&#1080;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110;&#1072;&#1075;&#1088;&#1072;&#1084;&#1080;\grafik&#1043;&#1041;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110;&#1072;&#1075;&#1088;&#1072;&#1084;&#1080;\grafik&#1043;&#1041;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4;&#1077;&#1087;&#1086;&#1079;&#1080;&#1090;%2010%20&#1084;&#1110;&#1089;.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4;&#1077;&#1087;&#1086;&#1079;&#1080;&#1090;%2010%20&#1084;&#1110;&#1089;.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47;&#1074;&#1077;&#1076;&#1077;&#1085;&#1110;%20&#1090;&#1072;&#1073;&#1083;&#1080;&#1094;&#1110;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90;&#1088;&#1072;&#1085;&#1089;&#1092;&#1077;&#1088;&#1090;&#1080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1.2018\&#1090;&#1088;&#1072;&#1085;&#1089;&#1092;&#1077;&#1088;&#1090;&#1080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07633420822396"/>
          <c:y val="3.4643968130525178E-2"/>
          <c:w val="0.78456955380577431"/>
          <c:h val="0.6999537253797196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вид.бюдж.'!$C$53</c:f>
              <c:strCache>
                <c:ptCount val="1"/>
                <c:pt idx="0">
                  <c:v>Податкові та неподаткові надходження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вид.бюдж.'!$D$52:$F$52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вид.бюдж.'!$D$53:$F$53</c:f>
              <c:numCache>
                <c:formatCode>#,##0.0</c:formatCode>
                <c:ptCount val="3"/>
                <c:pt idx="0">
                  <c:v>852651.02052999998</c:v>
                </c:pt>
                <c:pt idx="1">
                  <c:v>1132044.18334</c:v>
                </c:pt>
                <c:pt idx="2">
                  <c:v>1370675.6753369998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вид.бюдж.'!$C$54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вид.бюдж.'!$D$52:$F$52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вид.бюдж.'!$D$54:$F$54</c:f>
              <c:numCache>
                <c:formatCode>#,##0.0</c:formatCode>
                <c:ptCount val="3"/>
                <c:pt idx="0">
                  <c:v>803163.41650000005</c:v>
                </c:pt>
                <c:pt idx="1">
                  <c:v>1187563.1157399998</c:v>
                </c:pt>
                <c:pt idx="2">
                  <c:v>1273303.3915500003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314688"/>
        <c:axId val="203316224"/>
        <c:axId val="0"/>
      </c:bar3DChart>
      <c:catAx>
        <c:axId val="2033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03316224"/>
        <c:crosses val="autoZero"/>
        <c:auto val="1"/>
        <c:lblAlgn val="ctr"/>
        <c:lblOffset val="100"/>
        <c:noMultiLvlLbl val="0"/>
      </c:catAx>
      <c:valAx>
        <c:axId val="203316224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2033146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5763342082239719E-3"/>
          <c:y val="0.85654867713111238"/>
          <c:w val="0.95853477690288713"/>
          <c:h val="0.131385972586759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1"/>
            </a:pPr>
            <a:r>
              <a:rPr lang="ru-RU" sz="1600" b="1" i="1"/>
              <a:t>Видатки на утримання та розвиток доріг у 2016-2018 роках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26089586822086E-2"/>
          <c:y val="0.15399148475828264"/>
          <c:w val="0.89473746356120498"/>
          <c:h val="0.7663959516734443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799EEF"/>
            </a:solidFill>
          </c:spPr>
          <c:invertIfNegative val="0"/>
          <c:dLbls>
            <c:dLbl>
              <c:idx val="0"/>
              <c:layout>
                <c:manualLayout>
                  <c:x val="2.2757328038820059E-2"/>
                  <c:y val="-2.44754847934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46660048525075E-2"/>
                  <c:y val="-1.3597491551889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67996029115046E-2"/>
                  <c:y val="-1.0877993241511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Лист5!$C$14:$C$16</c:f>
              <c:strCache>
                <c:ptCount val="3"/>
                <c:pt idx="0">
                  <c:v>10 міс. 2016 року</c:v>
                </c:pt>
                <c:pt idx="1">
                  <c:v>10 міс. 2017 року</c:v>
                </c:pt>
                <c:pt idx="2">
                  <c:v>10 міс. 2018 року</c:v>
                </c:pt>
              </c:strCache>
            </c:strRef>
          </c:cat>
          <c:val>
            <c:numRef>
              <c:f>Лист5!$D$14:$D$16</c:f>
              <c:numCache>
                <c:formatCode>#,##0.0</c:formatCode>
                <c:ptCount val="3"/>
                <c:pt idx="0">
                  <c:v>195237.12540000002</c:v>
                </c:pt>
                <c:pt idx="1">
                  <c:v>185887.09464</c:v>
                </c:pt>
                <c:pt idx="2">
                  <c:v>158304.83663999999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143424"/>
        <c:axId val="199144960"/>
        <c:axId val="0"/>
      </c:bar3DChart>
      <c:catAx>
        <c:axId val="19914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9144960"/>
        <c:crosses val="autoZero"/>
        <c:auto val="1"/>
        <c:lblAlgn val="ctr"/>
        <c:lblOffset val="100"/>
        <c:noMultiLvlLbl val="0"/>
      </c:catAx>
      <c:valAx>
        <c:axId val="199144960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9143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itchFamily="18" charset="0"/>
          <a:ea typeface="Calibri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57343015094983E-2"/>
          <c:y val="0.25221430771138209"/>
          <c:w val="0.83501457220234498"/>
          <c:h val="0.502826826858854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14E-2"/>
                  <c:y val="-4.515991369574912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51,6</a:t>
                    </a:r>
                    <a:r>
                      <a:rPr lang="uk-UA" b="1"/>
                      <a:t>% проектів - 8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 smtClean="0"/>
                      <a:t>48</a:t>
                    </a:r>
                    <a:r>
                      <a:rPr lang="uk-UA" b="1" dirty="0" smtClean="0"/>
                      <a:t>,</a:t>
                    </a:r>
                    <a:r>
                      <a:rPr lang="en-US" b="1" dirty="0" smtClean="0"/>
                      <a:t>6</a:t>
                    </a:r>
                    <a:r>
                      <a:rPr lang="uk-UA" b="1" dirty="0" smtClean="0"/>
                      <a:t>%</a:t>
                    </a:r>
                    <a:r>
                      <a:rPr lang="uk-UA" b="1" baseline="0" dirty="0" smtClean="0"/>
                      <a:t> </a:t>
                    </a:r>
                    <a:r>
                      <a:rPr lang="uk-UA" b="1" baseline="0" dirty="0"/>
                      <a:t>проектів -2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277777777777777"/>
                  <c:y val="7.6876309725269334E-2"/>
                </c:manualLayout>
              </c:layout>
              <c:tx>
                <c:rich>
                  <a:bodyPr/>
                  <a:lstStyle/>
                  <a:p>
                    <a:r>
                      <a:rPr lang="uk-UA" b="1"/>
                      <a:t>100</a:t>
                    </a:r>
                    <a:r>
                      <a:rPr lang="en-US" b="1"/>
                      <a:t>,</a:t>
                    </a:r>
                    <a:r>
                      <a:rPr lang="uk-UA" b="1"/>
                      <a:t>0%, проект -1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мережа!$A$1:$A$3</c:f>
              <c:strCache>
                <c:ptCount val="3"/>
                <c:pt idx="0">
                  <c:v>департамент освіти та гуманітарної політики</c:v>
                </c:pt>
                <c:pt idx="1">
                  <c:v>департамент охорони здоров"я та медичних послуг</c:v>
                </c:pt>
                <c:pt idx="2">
                  <c:v>департамент соціальної політики</c:v>
                </c:pt>
              </c:strCache>
            </c:strRef>
          </c:cat>
          <c:val>
            <c:numRef>
              <c:f>мережа!$B$1:$B$3</c:f>
              <c:numCache>
                <c:formatCode>General</c:formatCode>
                <c:ptCount val="3"/>
                <c:pt idx="0">
                  <c:v>51.6</c:v>
                </c:pt>
                <c:pt idx="1">
                  <c:v>48.6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08448"/>
        <c:axId val="10009984"/>
        <c:axId val="0"/>
      </c:bar3DChart>
      <c:catAx>
        <c:axId val="1000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009984"/>
        <c:crosses val="autoZero"/>
        <c:auto val="1"/>
        <c:lblAlgn val="ctr"/>
        <c:lblOffset val="100"/>
        <c:noMultiLvlLbl val="0"/>
      </c:catAx>
      <c:valAx>
        <c:axId val="1000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00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6522309711286E-2"/>
          <c:y val="0.1548376259495037"/>
          <c:w val="0.88609033245844271"/>
          <c:h val="0.6872474123738247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1199FF"/>
            </a:solidFill>
          </c:spPr>
          <c:invertIfNegative val="0"/>
          <c:dLbls>
            <c:dLbl>
              <c:idx val="0"/>
              <c:layout>
                <c:manualLayout>
                  <c:x val="0.12222222222222222"/>
                  <c:y val="5.161254198316789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100,0</a:t>
                    </a:r>
                    <a:r>
                      <a:rPr lang="uk-UA" b="1"/>
                      <a:t>%,                1 проект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/>
                      <a:t>7</a:t>
                    </a:r>
                    <a:r>
                      <a:rPr lang="uk-UA" b="1"/>
                      <a:t>3</a:t>
                    </a:r>
                    <a:r>
                      <a:rPr lang="en-US" b="1"/>
                      <a:t>,86</a:t>
                    </a:r>
                    <a:r>
                      <a:rPr lang="uk-UA" b="1"/>
                      <a:t>%,              8 проектів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мережа!$D$1:$D$2</c:f>
              <c:strCache>
                <c:ptCount val="2"/>
                <c:pt idx="0">
                  <c:v>департамент освіти та гуманітарної політики</c:v>
                </c:pt>
                <c:pt idx="1">
                  <c:v>департамент житлово-комунального комплексу</c:v>
                </c:pt>
              </c:strCache>
            </c:strRef>
          </c:cat>
          <c:val>
            <c:numRef>
              <c:f>мережа!$E$1:$E$2</c:f>
              <c:numCache>
                <c:formatCode>General</c:formatCode>
                <c:ptCount val="2"/>
                <c:pt idx="0">
                  <c:v>100</c:v>
                </c:pt>
                <c:pt idx="1">
                  <c:v>73.86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257536"/>
        <c:axId val="10259072"/>
        <c:axId val="187083392"/>
      </c:bar3DChart>
      <c:catAx>
        <c:axId val="10257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259072"/>
        <c:crosses val="autoZero"/>
        <c:auto val="1"/>
        <c:lblAlgn val="ctr"/>
        <c:lblOffset val="100"/>
        <c:noMultiLvlLbl val="0"/>
      </c:catAx>
      <c:valAx>
        <c:axId val="10259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257536"/>
        <c:crosses val="autoZero"/>
        <c:crossBetween val="between"/>
      </c:valAx>
      <c:serAx>
        <c:axId val="187083392"/>
        <c:scaling>
          <c:orientation val="minMax"/>
        </c:scaling>
        <c:delete val="1"/>
        <c:axPos val="b"/>
        <c:majorTickMark val="out"/>
        <c:minorTickMark val="none"/>
        <c:tickLblPos val="nextTo"/>
        <c:crossAx val="10259072"/>
        <c:crosses val="autoZero"/>
      </c:ser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428501560842148E-2"/>
          <c:y val="0.15576407115777194"/>
          <c:w val="0.83209763110556789"/>
          <c:h val="0.580717410323709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Лист2!$B$1</c:f>
              <c:strCache>
                <c:ptCount val="1"/>
                <c:pt idx="0">
                  <c:v>Розміщено коштів за 10 місяців, тис. грн.</c:v>
                </c:pt>
              </c:strCache>
            </c:strRef>
          </c:tx>
          <c:spPr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0"/>
              <a:tileRect/>
            </a:gradFill>
          </c:spPr>
          <c:invertIfNegative val="0"/>
          <c:dLbls>
            <c:dLbl>
              <c:idx val="0"/>
              <c:layout>
                <c:manualLayout>
                  <c:x val="-2.5396876906573352E-17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3796296296296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'C:\Budget\Plan4\на сайт\2018\на 01.04.2018\[видатки СФ річні.xlsx]депозит'!$A$2:$A$4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Лист2!$B$2:$B$4</c:f>
              <c:numCache>
                <c:formatCode>#,##0.0</c:formatCode>
                <c:ptCount val="3"/>
                <c:pt idx="0">
                  <c:v>473321.6</c:v>
                </c:pt>
                <c:pt idx="1">
                  <c:v>588482.9</c:v>
                </c:pt>
                <c:pt idx="2">
                  <c:v>862975.9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461888"/>
        <c:axId val="199475968"/>
      </c:barChart>
      <c:lineChart>
        <c:grouping val="standard"/>
        <c:varyColors val="0"/>
        <c:ser>
          <c:idx val="2"/>
          <c:order val="1"/>
          <c:tx>
            <c:strRef>
              <c:f>Лист2!$D$1</c:f>
              <c:strCache>
                <c:ptCount val="1"/>
                <c:pt idx="0">
                  <c:v>Сума отриманого доходу, тис.грн.</c:v>
                </c:pt>
              </c:strCache>
            </c:strRef>
          </c:tx>
          <c:marker>
            <c:spPr>
              <a:solidFill>
                <a:srgbClr val="1199FF"/>
              </a:solidFill>
              <a:ln>
                <a:solidFill>
                  <a:srgbClr val="1199FF"/>
                </a:solidFill>
              </a:ln>
            </c:spPr>
          </c:marker>
          <c:dPt>
            <c:idx val="1"/>
            <c:bubble3D val="0"/>
            <c:spPr>
              <a:ln>
                <a:solidFill>
                  <a:srgbClr val="1199FF"/>
                </a:solidFill>
              </a:ln>
            </c:spPr>
          </c:dPt>
          <c:dPt>
            <c:idx val="2"/>
            <c:bubble3D val="0"/>
            <c:spPr>
              <a:ln>
                <a:solidFill>
                  <a:srgbClr val="1199FF"/>
                </a:solidFill>
              </a:ln>
            </c:spPr>
          </c:dPt>
          <c:dLbls>
            <c:dLbl>
              <c:idx val="0"/>
              <c:layout>
                <c:manualLayout>
                  <c:x val="-2.0213244040361459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0456280354846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'C:\Budget\Plan4\на сайт\2018\на 01.04.2018\[видатки СФ річні.xlsx]депозит'!$A$2:$A$4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Лист2!$D$2:$D$4</c:f>
              <c:numCache>
                <c:formatCode>#,##0.0</c:formatCode>
                <c:ptCount val="3"/>
                <c:pt idx="0">
                  <c:v>24166.1</c:v>
                </c:pt>
                <c:pt idx="1">
                  <c:v>20495</c:v>
                </c:pt>
                <c:pt idx="2">
                  <c:v>9991.6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483392"/>
        <c:axId val="199477504"/>
      </c:lineChart>
      <c:catAx>
        <c:axId val="19946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475968"/>
        <c:crosses val="autoZero"/>
        <c:auto val="1"/>
        <c:lblAlgn val="ctr"/>
        <c:lblOffset val="100"/>
        <c:noMultiLvlLbl val="0"/>
      </c:catAx>
      <c:valAx>
        <c:axId val="199475968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99461888"/>
        <c:crosses val="autoZero"/>
        <c:crossBetween val="between"/>
      </c:valAx>
      <c:valAx>
        <c:axId val="199477504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crossAx val="199483392"/>
        <c:crosses val="max"/>
        <c:crossBetween val="between"/>
      </c:valAx>
      <c:catAx>
        <c:axId val="19948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4775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3.1393282541020737E-2"/>
          <c:y val="0.8927912656751239"/>
          <c:w val="0.94550586712713758"/>
          <c:h val="9.404709827938173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192942028068214E-2"/>
          <c:y val="5.0925925925925923E-2"/>
          <c:w val="0.82680226820721248"/>
          <c:h val="0.694274569845436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Лист1!$B$2:$K$2</c:f>
              <c:strCache>
                <c:ptCount val="10"/>
                <c:pt idx="0">
                  <c:v>Січень</c:v>
                </c:pt>
                <c:pt idx="1">
                  <c:v>Лютий 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</c:strCache>
            </c:strRef>
          </c:cat>
          <c:val>
            <c:numRef>
              <c:f>Лист1!$B$4:$K$4</c:f>
              <c:numCache>
                <c:formatCode>#,##0.00</c:formatCode>
                <c:ptCount val="10"/>
                <c:pt idx="0">
                  <c:v>214000</c:v>
                </c:pt>
                <c:pt idx="1">
                  <c:v>181225.9</c:v>
                </c:pt>
                <c:pt idx="2">
                  <c:v>200739.5</c:v>
                </c:pt>
                <c:pt idx="3" formatCode="#,##0.0">
                  <c:v>219408.4</c:v>
                </c:pt>
                <c:pt idx="4" formatCode="#,##0.0">
                  <c:v>228484.9</c:v>
                </c:pt>
                <c:pt idx="5" formatCode="#,##0.0">
                  <c:v>200142</c:v>
                </c:pt>
                <c:pt idx="6" formatCode="#,##0.0">
                  <c:v>213770.7</c:v>
                </c:pt>
                <c:pt idx="7" formatCode="#,##0.0">
                  <c:v>226360.3</c:v>
                </c:pt>
                <c:pt idx="8" formatCode="#,##0.0">
                  <c:v>210031.9</c:v>
                </c:pt>
                <c:pt idx="9" formatCode="#,##0.0">
                  <c:v>204632.6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Лист1!$B$2:$K$2</c:f>
              <c:strCache>
                <c:ptCount val="10"/>
                <c:pt idx="0">
                  <c:v>Січень</c:v>
                </c:pt>
                <c:pt idx="1">
                  <c:v>Лютий 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</c:strCache>
            </c:strRef>
          </c:cat>
          <c:val>
            <c:numRef>
              <c:f>Лист1!$B$5:$K$5</c:f>
              <c:numCache>
                <c:formatCode>#,##0.00</c:formatCode>
                <c:ptCount val="10"/>
                <c:pt idx="0">
                  <c:v>163784.20000000001</c:v>
                </c:pt>
                <c:pt idx="1">
                  <c:v>184512.6</c:v>
                </c:pt>
                <c:pt idx="2">
                  <c:v>171816.6</c:v>
                </c:pt>
                <c:pt idx="3" formatCode="#,##0.0">
                  <c:v>148211.9</c:v>
                </c:pt>
                <c:pt idx="4" formatCode="#,##0.0">
                  <c:v>145405.4</c:v>
                </c:pt>
                <c:pt idx="5" formatCode="#,##0.0">
                  <c:v>115781.7</c:v>
                </c:pt>
                <c:pt idx="6" formatCode="#,##0.0">
                  <c:v>133603</c:v>
                </c:pt>
                <c:pt idx="7" formatCode="#,##0.0">
                  <c:v>133607.1</c:v>
                </c:pt>
                <c:pt idx="8" formatCode="#,##0.0">
                  <c:v>90532.800000000003</c:v>
                </c:pt>
                <c:pt idx="9" formatCode="#,##0.0">
                  <c:v>119639.5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1">
                  <a:lumMod val="25000"/>
                </a:schemeClr>
              </a:solidFill>
            </a:ln>
          </c:spPr>
          <c:marker>
            <c:spPr>
              <a:solidFill>
                <a:schemeClr val="accent1">
                  <a:lumMod val="25000"/>
                </a:schemeClr>
              </a:solidFill>
            </c:spPr>
          </c:marker>
          <c:cat>
            <c:strRef>
              <c:f>Лист1!$B$2:$K$2</c:f>
              <c:strCache>
                <c:ptCount val="10"/>
                <c:pt idx="0">
                  <c:v>Січень</c:v>
                </c:pt>
                <c:pt idx="1">
                  <c:v>Лютий 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</c:strCache>
            </c:strRef>
          </c:cat>
          <c:val>
            <c:numRef>
              <c:f>Лист1!$B$6:$K$6</c:f>
              <c:numCache>
                <c:formatCode>#,##0.00</c:formatCode>
                <c:ptCount val="10"/>
                <c:pt idx="0">
                  <c:v>66840.149999999994</c:v>
                </c:pt>
                <c:pt idx="1">
                  <c:v>106650.62087</c:v>
                </c:pt>
                <c:pt idx="2">
                  <c:v>129929.10395</c:v>
                </c:pt>
                <c:pt idx="3">
                  <c:v>130075.64</c:v>
                </c:pt>
                <c:pt idx="4">
                  <c:v>151068.18</c:v>
                </c:pt>
                <c:pt idx="5">
                  <c:v>91632.16</c:v>
                </c:pt>
                <c:pt idx="6" formatCode="#,##0.0">
                  <c:v>125485.6</c:v>
                </c:pt>
                <c:pt idx="7" formatCode="#,##0.0">
                  <c:v>170278.39999999999</c:v>
                </c:pt>
                <c:pt idx="8" formatCode="General">
                  <c:v>146908.68229999999</c:v>
                </c:pt>
                <c:pt idx="9" formatCode="General">
                  <c:v>147963.80533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672576"/>
        <c:axId val="199674496"/>
      </c:lineChart>
      <c:catAx>
        <c:axId val="19967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9674496"/>
        <c:crosses val="autoZero"/>
        <c:auto val="1"/>
        <c:lblAlgn val="ctr"/>
        <c:lblOffset val="100"/>
        <c:noMultiLvlLbl val="0"/>
      </c:catAx>
      <c:valAx>
        <c:axId val="19967449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96725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93213730156277"/>
          <c:y val="3.4649295555266746E-2"/>
          <c:w val="0.75696590639840944"/>
          <c:h val="0.6289358077775143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вид.бюдж.'!$C$58</c:f>
              <c:strCache>
                <c:ptCount val="1"/>
                <c:pt idx="0">
                  <c:v>Доходи спеціального фонду (в т.ч.власні надходження бюджетних установ)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'Структура вид.бюдж.'!$D$57:$F$57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вид.бюдж.'!$D$58:$F$58</c:f>
              <c:numCache>
                <c:formatCode>#,##0.0</c:formatCode>
                <c:ptCount val="3"/>
                <c:pt idx="0">
                  <c:v>80502.101249999992</c:v>
                </c:pt>
                <c:pt idx="1">
                  <c:v>98688.213399999993</c:v>
                </c:pt>
                <c:pt idx="2">
                  <c:v>94315.637629999997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вид.бюдж.'!$C$59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628340767754188E-2"/>
                  <c:y val="-5.039897535311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90267261420335E-2"/>
                  <c:y val="-5.0398975353115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1770044606525125E-3"/>
                  <c:y val="-5.3548911312684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вид.бюдж.'!$D$57:$F$57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вид.бюдж.'!$D$59:$F$59</c:f>
              <c:numCache>
                <c:formatCode>#,##0.0</c:formatCode>
                <c:ptCount val="3"/>
                <c:pt idx="0">
                  <c:v>85.134</c:v>
                </c:pt>
                <c:pt idx="1">
                  <c:v>2474.2359999999999</c:v>
                </c:pt>
                <c:pt idx="2">
                  <c:v>1400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009664"/>
        <c:axId val="205011200"/>
        <c:axId val="0"/>
      </c:bar3DChart>
      <c:catAx>
        <c:axId val="20500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05011200"/>
        <c:crosses val="autoZero"/>
        <c:auto val="1"/>
        <c:lblAlgn val="ctr"/>
        <c:lblOffset val="100"/>
        <c:noMultiLvlLbl val="0"/>
      </c:catAx>
      <c:valAx>
        <c:axId val="205011200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205009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0538703314805814E-2"/>
          <c:y val="0.76847722670709162"/>
          <c:w val="0.68880102364935636"/>
          <c:h val="0.177723603288632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249948548521931E-2"/>
          <c:y val="2.5159144646712123E-2"/>
          <c:w val="0.83378338199216484"/>
          <c:h val="0.867479923560863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вид.бюдж.'!$A$2</c:f>
              <c:strCache>
                <c:ptCount val="1"/>
                <c:pt idx="0">
                  <c:v>Загальний фонд</c:v>
                </c:pt>
              </c:strCache>
            </c:strRef>
          </c:tx>
          <c:spPr>
            <a:solidFill>
              <a:srgbClr val="B7CBF7"/>
            </a:solidFill>
          </c:spPr>
          <c:invertIfNegative val="0"/>
          <c:dLbls>
            <c:dLbl>
              <c:idx val="0"/>
              <c:layout>
                <c:manualLayout>
                  <c:x val="1.7347799242707095E-2"/>
                  <c:y val="2.2871949678829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47799242707043E-2"/>
                  <c:y val="-4.5743899357658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804298611629672E-2"/>
                  <c:y val="-2.2871949678829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вид.бюдж.'!$B$1:$D$1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вид.бюдж.'!$B$2:$D$2</c:f>
              <c:numCache>
                <c:formatCode>#,##0.0</c:formatCode>
                <c:ptCount val="3"/>
                <c:pt idx="0">
                  <c:v>1278444.6856499999</c:v>
                </c:pt>
                <c:pt idx="1">
                  <c:v>1925324.6962900003</c:v>
                </c:pt>
                <c:pt idx="2">
                  <c:v>2226953.2959999996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вид.бюдж.'!$A$3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solidFill>
              <a:srgbClr val="1199FF"/>
            </a:solidFill>
          </c:spPr>
          <c:invertIfNegative val="0"/>
          <c:dLbls>
            <c:dLbl>
              <c:idx val="0"/>
              <c:layout>
                <c:manualLayout>
                  <c:x val="4.8143557819622955E-3"/>
                  <c:y val="-2.2871949678829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2169886406059E-2"/>
                  <c:y val="-4.5743899357657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695598485414189E-2"/>
                  <c:y val="-6.8615849036487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вид.бюдж.'!$B$1:$D$1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вид.бюдж.'!$B$3:$D$3</c:f>
              <c:numCache>
                <c:formatCode>#,##0.0</c:formatCode>
                <c:ptCount val="3"/>
                <c:pt idx="0">
                  <c:v>340110.62303999998</c:v>
                </c:pt>
                <c:pt idx="1">
                  <c:v>447446.25787999999</c:v>
                </c:pt>
                <c:pt idx="2">
                  <c:v>344928.46930000006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98598656"/>
        <c:axId val="198600192"/>
        <c:axId val="0"/>
      </c:bar3DChart>
      <c:catAx>
        <c:axId val="19859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98600192"/>
        <c:crosses val="autoZero"/>
        <c:auto val="1"/>
        <c:lblAlgn val="ctr"/>
        <c:lblOffset val="100"/>
        <c:noMultiLvlLbl val="0"/>
      </c:catAx>
      <c:valAx>
        <c:axId val="1986001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98598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5232055272547124E-2"/>
          <c:y val="0.96336994226003314"/>
          <c:w val="0.73826502839349928"/>
          <c:h val="3.6630036630036632E-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4584025620650626E-2"/>
          <c:y val="0"/>
          <c:w val="0.87200926087577579"/>
          <c:h val="0.766516885389326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вид.бюдж.'!$A$11</c:f>
              <c:strCache>
                <c:ptCount val="1"/>
                <c:pt idx="0">
                  <c:v>Власні надходження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вид.бюдж.'!$B$10:$D$10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вид.бюдж.'!$B$11:$D$11</c:f>
              <c:numCache>
                <c:formatCode>#,##0.0</c:formatCode>
                <c:ptCount val="3"/>
                <c:pt idx="0">
                  <c:v>515355.69007999985</c:v>
                </c:pt>
                <c:pt idx="1">
                  <c:v>773192.66010000044</c:v>
                </c:pt>
                <c:pt idx="2">
                  <c:v>982917.23966999957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вид.бюдж.'!$A$12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799EE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вид.бюдж.'!$B$10:$D$10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вид.бюдж.'!$B$12:$D$12</c:f>
              <c:numCache>
                <c:formatCode>#,##0.0</c:formatCode>
                <c:ptCount val="3"/>
                <c:pt idx="0">
                  <c:v>763088.99557000003</c:v>
                </c:pt>
                <c:pt idx="1">
                  <c:v>1152132.0361899999</c:v>
                </c:pt>
                <c:pt idx="2">
                  <c:v>1244036.0563300001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060736"/>
        <c:axId val="205070720"/>
        <c:axId val="0"/>
      </c:bar3DChart>
      <c:catAx>
        <c:axId val="2050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070720"/>
        <c:crosses val="autoZero"/>
        <c:auto val="1"/>
        <c:lblAlgn val="ctr"/>
        <c:lblOffset val="100"/>
        <c:noMultiLvlLbl val="0"/>
      </c:catAx>
      <c:valAx>
        <c:axId val="2050707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205060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6605552746273681E-2"/>
          <c:y val="0.85799008457276171"/>
          <c:w val="0.53770637385923092"/>
          <c:h val="0.100528433945756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116163060879357E-2"/>
          <c:y val="5.0925925925925923E-2"/>
          <c:w val="0.84596538243427033"/>
          <c:h val="0.685378827639840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вид.бюдж.'!$A$17</c:f>
              <c:strCache>
                <c:ptCount val="1"/>
                <c:pt idx="0">
                  <c:v>Власні надходження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вид.бюдж.'!$B$16:$D$16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вид.бюдж.'!$B$17:$D$17</c:f>
              <c:numCache>
                <c:formatCode>#,##0.0</c:formatCode>
                <c:ptCount val="3"/>
                <c:pt idx="0">
                  <c:v>337502.97879999998</c:v>
                </c:pt>
                <c:pt idx="1">
                  <c:v>441197.16901000001</c:v>
                </c:pt>
                <c:pt idx="2">
                  <c:v>322720.61306000006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вид.бюдж.'!$A$18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5612748008841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0816997345122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44550669216062E-2"/>
                  <c:y val="-6.993954694689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вид.бюдж.'!$B$16:$D$16</c:f>
              <c:strCache>
                <c:ptCount val="3"/>
                <c:pt idx="0">
                  <c:v>Січень-жовтень 2016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'Структура вид.бюдж.'!$B$18:$D$18</c:f>
              <c:numCache>
                <c:formatCode>#,##0.0</c:formatCode>
                <c:ptCount val="3"/>
                <c:pt idx="0">
                  <c:v>2607.6442400000001</c:v>
                </c:pt>
                <c:pt idx="1">
                  <c:v>6249.0888699999996</c:v>
                </c:pt>
                <c:pt idx="2">
                  <c:v>22207.856240000001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109120"/>
        <c:axId val="205110656"/>
        <c:axId val="0"/>
      </c:bar3DChart>
      <c:catAx>
        <c:axId val="20510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110656"/>
        <c:crosses val="autoZero"/>
        <c:auto val="1"/>
        <c:lblAlgn val="ctr"/>
        <c:lblOffset val="100"/>
        <c:noMultiLvlLbl val="0"/>
      </c:catAx>
      <c:valAx>
        <c:axId val="20511065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205109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4805859592598722E-2"/>
          <c:y val="0.8629479387347766"/>
          <c:w val="0.49086845023913117"/>
          <c:h val="0.109658313827199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41096815642986E-2"/>
          <c:y val="9.2347004179022849E-2"/>
          <c:w val="0.87798953105840538"/>
          <c:h val="0.8505798501021254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799EE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63DBF3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Pt>
            <c:idx val="6"/>
            <c:bubble3D val="0"/>
            <c:spPr>
              <a:solidFill>
                <a:srgbClr val="1199FF"/>
              </a:solidFill>
            </c:spPr>
          </c:dPt>
          <c:dPt>
            <c:idx val="7"/>
            <c:bubble3D val="0"/>
            <c:spPr>
              <a:solidFill>
                <a:srgbClr val="FF5D5D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dPt>
            <c:idx val="9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'Стр.вид. по функц.'!$A$2:$A$11</c:f>
              <c:strCache>
                <c:ptCount val="10"/>
                <c:pt idx="0">
                  <c:v>Освіта</c:v>
                </c:pt>
                <c:pt idx="1">
                  <c:v>Охорона здоров"я</c:v>
                </c:pt>
                <c:pt idx="2">
                  <c:v>Культура і мистецтво</c:v>
                </c:pt>
                <c:pt idx="3">
                  <c:v>Фізична культура і спорт</c:v>
                </c:pt>
                <c:pt idx="4">
                  <c:v>Соцзахист</c:v>
                </c:pt>
                <c:pt idx="5">
                  <c:v>ЖКК</c:v>
                </c:pt>
                <c:pt idx="6">
                  <c:v>АУП</c:v>
                </c:pt>
                <c:pt idx="7">
                  <c:v>Транспорт, дорожнє господарство</c:v>
                </c:pt>
                <c:pt idx="8">
                  <c:v>Реверсна дотація</c:v>
                </c:pt>
                <c:pt idx="9">
                  <c:v>Інші видатки</c:v>
                </c:pt>
              </c:strCache>
            </c:strRef>
          </c:cat>
          <c:val>
            <c:numRef>
              <c:f>'Стр.вид. по функц.'!$D$2:$D$11</c:f>
              <c:numCache>
                <c:formatCode>#,##0.0</c:formatCode>
                <c:ptCount val="10"/>
                <c:pt idx="0">
                  <c:v>648282.44880000001</c:v>
                </c:pt>
                <c:pt idx="1">
                  <c:v>339138.07861999999</c:v>
                </c:pt>
                <c:pt idx="2">
                  <c:v>19086.577879999997</c:v>
                </c:pt>
                <c:pt idx="3">
                  <c:v>26196.77203</c:v>
                </c:pt>
                <c:pt idx="4">
                  <c:v>824653.95694999991</c:v>
                </c:pt>
                <c:pt idx="5">
                  <c:v>34223.999000000003</c:v>
                </c:pt>
                <c:pt idx="6">
                  <c:v>176122.84562000001</c:v>
                </c:pt>
                <c:pt idx="7">
                  <c:v>111529.10774000001</c:v>
                </c:pt>
                <c:pt idx="8">
                  <c:v>35193.4</c:v>
                </c:pt>
                <c:pt idx="9">
                  <c:v>4254.362359999679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322373338986263E-2"/>
          <c:y val="8.4235860409145602E-2"/>
          <c:w val="0.6241180867799484"/>
          <c:h val="0.8557400722021660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'Стр. по КЕКВ'!$B$2</c:f>
              <c:strCache>
                <c:ptCount val="1"/>
                <c:pt idx="0">
                  <c:v>Оплата праці і нарахування на заробітну плату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КЕКВ'!$D$2:$F$2</c:f>
              <c:numCache>
                <c:formatCode>#,##0.00</c:formatCode>
                <c:ptCount val="3"/>
                <c:pt idx="0">
                  <c:v>499344.34479</c:v>
                </c:pt>
                <c:pt idx="1">
                  <c:v>573515.41466999997</c:v>
                </c:pt>
                <c:pt idx="2">
                  <c:v>735891.79321999999</c:v>
                </c:pt>
              </c:numCache>
            </c:numRef>
          </c:val>
        </c:ser>
        <c:ser>
          <c:idx val="1"/>
          <c:order val="1"/>
          <c:tx>
            <c:strRef>
              <c:f>'Стр. по КЕКВ'!$B$3</c:f>
              <c:strCache>
                <c:ptCount val="1"/>
                <c:pt idx="0">
                  <c:v>Медикаменти та перев`язувальні матеріали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КЕКВ'!$D$3:$F$3</c:f>
              <c:numCache>
                <c:formatCode>#,##0.00</c:formatCode>
                <c:ptCount val="3"/>
                <c:pt idx="0">
                  <c:v>17628.790699999998</c:v>
                </c:pt>
                <c:pt idx="1">
                  <c:v>52.944420000000001</c:v>
                </c:pt>
                <c:pt idx="2">
                  <c:v>45.149979999999999</c:v>
                </c:pt>
              </c:numCache>
            </c:numRef>
          </c:val>
        </c:ser>
        <c:ser>
          <c:idx val="2"/>
          <c:order val="2"/>
          <c:tx>
            <c:strRef>
              <c:f>'Стр. по КЕКВ'!$B$4</c:f>
              <c:strCache>
                <c:ptCount val="1"/>
                <c:pt idx="0">
                  <c:v>Продукти харчування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КЕКВ'!$D$4:$F$4</c:f>
              <c:numCache>
                <c:formatCode>#,##0.00</c:formatCode>
                <c:ptCount val="3"/>
                <c:pt idx="0">
                  <c:v>25723.27997</c:v>
                </c:pt>
                <c:pt idx="1">
                  <c:v>26055.346949999999</c:v>
                </c:pt>
                <c:pt idx="2">
                  <c:v>27934.740610000001</c:v>
                </c:pt>
              </c:numCache>
            </c:numRef>
          </c:val>
        </c:ser>
        <c:ser>
          <c:idx val="3"/>
          <c:order val="3"/>
          <c:tx>
            <c:strRef>
              <c:f>'Стр. по КЕКВ'!$B$5</c:f>
              <c:strCache>
                <c:ptCount val="1"/>
                <c:pt idx="0">
                  <c:v>Оплата комунальних послуг та енергоносіїв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КЕКВ'!$D$5:$F$5</c:f>
              <c:numCache>
                <c:formatCode>#,##0.00</c:formatCode>
                <c:ptCount val="3"/>
                <c:pt idx="0">
                  <c:v>59362.774490000003</c:v>
                </c:pt>
                <c:pt idx="1">
                  <c:v>61477.279150000009</c:v>
                </c:pt>
                <c:pt idx="2">
                  <c:v>70513.598410000006</c:v>
                </c:pt>
              </c:numCache>
            </c:numRef>
          </c:val>
        </c:ser>
        <c:ser>
          <c:idx val="4"/>
          <c:order val="4"/>
          <c:tx>
            <c:strRef>
              <c:f>'Стр. по КЕКВ'!$B$6</c:f>
              <c:strCache>
                <c:ptCount val="1"/>
                <c:pt idx="0">
                  <c:v>Обслуговування боргових зобов`язань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КЕКВ'!$D$6:$F$6</c:f>
              <c:numCache>
                <c:formatCode>#,##0.00</c:formatCode>
                <c:ptCount val="3"/>
                <c:pt idx="0">
                  <c:v>2109.96</c:v>
                </c:pt>
                <c:pt idx="1">
                  <c:v>132.34993</c:v>
                </c:pt>
                <c:pt idx="2">
                  <c:v>128.19705999999999</c:v>
                </c:pt>
              </c:numCache>
            </c:numRef>
          </c:val>
        </c:ser>
        <c:ser>
          <c:idx val="5"/>
          <c:order val="5"/>
          <c:tx>
            <c:strRef>
              <c:f>'Стр. по КЕКВ'!$B$7</c:f>
              <c:strCache>
                <c:ptCount val="1"/>
                <c:pt idx="0">
                  <c:v>Соціальне забезпечення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КЕКВ'!$D$7:$F$7</c:f>
              <c:numCache>
                <c:formatCode>#,##0.00</c:formatCode>
                <c:ptCount val="3"/>
                <c:pt idx="0">
                  <c:v>488255.48190999997</c:v>
                </c:pt>
                <c:pt idx="1">
                  <c:v>771358.12634999992</c:v>
                </c:pt>
                <c:pt idx="2">
                  <c:v>829616.06099000003</c:v>
                </c:pt>
              </c:numCache>
            </c:numRef>
          </c:val>
        </c:ser>
        <c:ser>
          <c:idx val="6"/>
          <c:order val="6"/>
          <c:tx>
            <c:strRef>
              <c:f>'Стр. по КЕКВ'!$B$8</c:f>
              <c:strCache>
                <c:ptCount val="1"/>
                <c:pt idx="0">
                  <c:v>Предмети, матеріали, обладнання та інвентар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КЕКВ'!$D$8:$F$8</c:f>
              <c:numCache>
                <c:formatCode>#,##0.00</c:formatCode>
                <c:ptCount val="3"/>
                <c:pt idx="0">
                  <c:v>12821.648810000001</c:v>
                </c:pt>
                <c:pt idx="1">
                  <c:v>11102.086649999999</c:v>
                </c:pt>
                <c:pt idx="2">
                  <c:v>21510.755880000001</c:v>
                </c:pt>
              </c:numCache>
            </c:numRef>
          </c:val>
        </c:ser>
        <c:ser>
          <c:idx val="7"/>
          <c:order val="7"/>
          <c:tx>
            <c:strRef>
              <c:f>'Стр. по КЕКВ'!$B$9</c:f>
              <c:strCache>
                <c:ptCount val="1"/>
                <c:pt idx="0">
                  <c:v>Оплата послуг (крім комунальних)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КЕКВ'!$D$9:$F$9</c:f>
              <c:numCache>
                <c:formatCode>#,##0.00</c:formatCode>
                <c:ptCount val="3"/>
                <c:pt idx="0">
                  <c:v>87754.624980000008</c:v>
                </c:pt>
                <c:pt idx="1">
                  <c:v>68015.013990000007</c:v>
                </c:pt>
                <c:pt idx="2">
                  <c:v>53536.490769999997</c:v>
                </c:pt>
              </c:numCache>
            </c:numRef>
          </c:val>
        </c:ser>
        <c:ser>
          <c:idx val="8"/>
          <c:order val="8"/>
          <c:tx>
            <c:strRef>
              <c:f>'Стр. по КЕКВ'!$B$10</c:f>
              <c:strCache>
                <c:ptCount val="1"/>
                <c:pt idx="0">
                  <c:v>Видатки на відрядження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КЕКВ'!$D$10:$F$10</c:f>
              <c:numCache>
                <c:formatCode>#,##0.00</c:formatCode>
                <c:ptCount val="3"/>
                <c:pt idx="0">
                  <c:v>547.56421</c:v>
                </c:pt>
                <c:pt idx="1">
                  <c:v>497.27050000000003</c:v>
                </c:pt>
                <c:pt idx="2">
                  <c:v>580.34999000000005</c:v>
                </c:pt>
              </c:numCache>
            </c:numRef>
          </c:val>
        </c:ser>
        <c:ser>
          <c:idx val="9"/>
          <c:order val="9"/>
          <c:tx>
            <c:strRef>
              <c:f>'Стр. по КЕКВ'!$B$11</c:f>
              <c:strCache>
                <c:ptCount val="1"/>
                <c:pt idx="0">
                  <c:v>Дослідження і розробки, окремі заходи по реалізації державних (регіональних) програм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КЕКВ'!$D$11:$F$11</c:f>
              <c:numCache>
                <c:formatCode>#,##0.00</c:formatCode>
                <c:ptCount val="3"/>
                <c:pt idx="0">
                  <c:v>148.50198</c:v>
                </c:pt>
                <c:pt idx="1">
                  <c:v>308864.93851000001</c:v>
                </c:pt>
                <c:pt idx="2">
                  <c:v>318484.57715999999</c:v>
                </c:pt>
              </c:numCache>
            </c:numRef>
          </c:val>
        </c:ser>
        <c:ser>
          <c:idx val="10"/>
          <c:order val="10"/>
          <c:tx>
            <c:strRef>
              <c:f>'Стр. по КЕКВ'!$B$12</c:f>
              <c:strCache>
                <c:ptCount val="1"/>
                <c:pt idx="0">
                  <c:v>Субсидії та поточні трансферти підприємствам (установам, організаціям)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КЕКВ'!$D$12:$F$12</c:f>
              <c:numCache>
                <c:formatCode>#,##0.00</c:formatCode>
                <c:ptCount val="3"/>
                <c:pt idx="0">
                  <c:v>58968.021609999996</c:v>
                </c:pt>
                <c:pt idx="1">
                  <c:v>69178.41446</c:v>
                </c:pt>
                <c:pt idx="2">
                  <c:v>123202.07569</c:v>
                </c:pt>
              </c:numCache>
            </c:numRef>
          </c:val>
        </c:ser>
        <c:ser>
          <c:idx val="11"/>
          <c:order val="11"/>
          <c:tx>
            <c:strRef>
              <c:f>'Стр. по КЕКВ'!$B$13</c:f>
              <c:strCache>
                <c:ptCount val="1"/>
                <c:pt idx="0">
                  <c:v>Поточні трансферти органам державного управління інших рівнів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КЕКВ'!$D$13:$F$13</c:f>
              <c:numCache>
                <c:formatCode>#,##0.00</c:formatCode>
                <c:ptCount val="3"/>
                <c:pt idx="0">
                  <c:v>24513</c:v>
                </c:pt>
                <c:pt idx="1">
                  <c:v>25421.937000000002</c:v>
                </c:pt>
                <c:pt idx="2">
                  <c:v>35727.902000000002</c:v>
                </c:pt>
              </c:numCache>
            </c:numRef>
          </c:val>
        </c:ser>
        <c:ser>
          <c:idx val="12"/>
          <c:order val="12"/>
          <c:tx>
            <c:strRef>
              <c:f>'Стр. по КЕКВ'!$B$14</c:f>
              <c:strCache>
                <c:ptCount val="1"/>
                <c:pt idx="0">
                  <c:v>Інші поточні видатки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Січень-жовтень 2016 року </c:v>
                </c:pt>
                <c:pt idx="1">
                  <c:v>Січень-жовтень 2017 року </c:v>
                </c:pt>
                <c:pt idx="2">
                  <c:v>Січень-жовтень 2018 року</c:v>
                </c:pt>
              </c:strCache>
            </c:strRef>
          </c:cat>
          <c:val>
            <c:numRef>
              <c:f>'Стр. по КЕКВ'!$D$14:$F$14</c:f>
              <c:numCache>
                <c:formatCode>#,##0.00</c:formatCode>
                <c:ptCount val="3"/>
                <c:pt idx="0">
                  <c:v>697.99219999999991</c:v>
                </c:pt>
                <c:pt idx="1">
                  <c:v>923.26370999999995</c:v>
                </c:pt>
                <c:pt idx="2">
                  <c:v>1509.85724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99392"/>
        <c:axId val="9905280"/>
        <c:axId val="0"/>
      </c:bar3DChart>
      <c:catAx>
        <c:axId val="989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05280"/>
        <c:crosses val="autoZero"/>
        <c:auto val="1"/>
        <c:lblAlgn val="ctr"/>
        <c:lblOffset val="100"/>
        <c:noMultiLvlLbl val="0"/>
      </c:catAx>
      <c:valAx>
        <c:axId val="99052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899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489261288199129"/>
          <c:y val="9.7473871722713365E-2"/>
          <c:w val="0.3466056745026721"/>
          <c:h val="0.8050522565545732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88888888888895E-2"/>
          <c:y val="0.24285306795481978"/>
          <c:w val="0.78240740740740744"/>
          <c:h val="0.7571469320451802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9933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Лист1!$C$29:$C$31</c:f>
              <c:strCache>
                <c:ptCount val="3"/>
                <c:pt idx="0">
                  <c:v>Соціальний захист населення</c:v>
                </c:pt>
                <c:pt idx="1">
                  <c:v>Виконання делегованих повноважень</c:v>
                </c:pt>
                <c:pt idx="2">
                  <c:v>Інвестиційні проекти</c:v>
                </c:pt>
              </c:strCache>
            </c:strRef>
          </c:cat>
          <c:val>
            <c:numRef>
              <c:f>Лист1!$D$29:$D$31</c:f>
              <c:numCache>
                <c:formatCode>#,##0.0</c:formatCode>
                <c:ptCount val="3"/>
                <c:pt idx="0">
                  <c:v>827121.78155000007</c:v>
                </c:pt>
                <c:pt idx="1">
                  <c:v>423913.61</c:v>
                </c:pt>
                <c:pt idx="2">
                  <c:v>23668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Лист1!$C$41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Лист1!$E$40:$F$40</c:f>
              <c:strCache>
                <c:ptCount val="2"/>
                <c:pt idx="0">
                  <c:v>10 міс 2017 року</c:v>
                </c:pt>
                <c:pt idx="1">
                  <c:v>10 міс.2018 року</c:v>
                </c:pt>
              </c:strCache>
            </c:strRef>
          </c:cat>
          <c:val>
            <c:numRef>
              <c:f>Лист1!$E$41:$F$41</c:f>
              <c:numCache>
                <c:formatCode>#,##0.0</c:formatCode>
                <c:ptCount val="2"/>
                <c:pt idx="0">
                  <c:v>186861.58835999999</c:v>
                </c:pt>
                <c:pt idx="1">
                  <c:v>227213.36468999999</c:v>
                </c:pt>
              </c:numCache>
            </c:numRef>
          </c:val>
        </c:ser>
        <c:ser>
          <c:idx val="1"/>
          <c:order val="1"/>
          <c:tx>
            <c:strRef>
              <c:f>Лист1!$C$42</c:f>
              <c:strCache>
                <c:ptCount val="1"/>
                <c:pt idx="0">
                  <c:v>Охорона здоров'я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Лист1!$E$40:$F$40</c:f>
              <c:strCache>
                <c:ptCount val="2"/>
                <c:pt idx="0">
                  <c:v>10 міс 2017 року</c:v>
                </c:pt>
                <c:pt idx="1">
                  <c:v>10 міс.2018 року</c:v>
                </c:pt>
              </c:strCache>
            </c:strRef>
          </c:cat>
          <c:val>
            <c:numRef>
              <c:f>Лист1!$E$42:$F$42</c:f>
              <c:numCache>
                <c:formatCode>#,##0.0</c:formatCode>
                <c:ptCount val="2"/>
                <c:pt idx="0">
                  <c:v>212324.50273000001</c:v>
                </c:pt>
                <c:pt idx="1">
                  <c:v>217284.21436000001</c:v>
                </c:pt>
              </c:numCache>
            </c:numRef>
          </c:val>
        </c:ser>
        <c:ser>
          <c:idx val="2"/>
          <c:order val="2"/>
          <c:tx>
            <c:strRef>
              <c:f>Лист1!$C$43</c:f>
              <c:strCache>
                <c:ptCount val="1"/>
                <c:pt idx="0">
                  <c:v>Соціальний захист населення</c:v>
                </c:pt>
              </c:strCache>
            </c:strRef>
          </c:tx>
          <c:spPr>
            <a:solidFill>
              <a:srgbClr val="63DBF3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Лист1!$E$40:$F$40</c:f>
              <c:strCache>
                <c:ptCount val="2"/>
                <c:pt idx="0">
                  <c:v>10 міс 2017 року</c:v>
                </c:pt>
                <c:pt idx="1">
                  <c:v>10 міс.2018 року</c:v>
                </c:pt>
              </c:strCache>
            </c:strRef>
          </c:cat>
          <c:val>
            <c:numRef>
              <c:f>Лист1!$E$43:$F$43</c:f>
              <c:numCache>
                <c:formatCode>#,##0.0</c:formatCode>
                <c:ptCount val="2"/>
                <c:pt idx="0">
                  <c:v>752835.99509999994</c:v>
                </c:pt>
                <c:pt idx="1">
                  <c:v>796612.55234000005</c:v>
                </c:pt>
              </c:numCache>
            </c:numRef>
          </c:val>
        </c:ser>
        <c:ser>
          <c:idx val="3"/>
          <c:order val="3"/>
          <c:tx>
            <c:strRef>
              <c:f>Лист1!$C$44</c:f>
              <c:strCache>
                <c:ptCount val="1"/>
                <c:pt idx="0">
                  <c:v>Інші</c:v>
                </c:pt>
              </c:strCache>
            </c:strRef>
          </c:tx>
          <c:spPr>
            <a:solidFill>
              <a:srgbClr val="799EEF"/>
            </a:solidFill>
          </c:spPr>
          <c:invertIfNegative val="0"/>
          <c:dLbls>
            <c:dLbl>
              <c:idx val="0"/>
              <c:layout>
                <c:manualLayout>
                  <c:x val="1.3566870248850584E-2"/>
                  <c:y val="-3.7793419778754743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Лист1!$E$40:$F$40</c:f>
              <c:strCache>
                <c:ptCount val="2"/>
                <c:pt idx="0">
                  <c:v>10 міс 2017 року</c:v>
                </c:pt>
                <c:pt idx="1">
                  <c:v>10 міс.2018 року</c:v>
                </c:pt>
              </c:strCache>
            </c:strRef>
          </c:cat>
          <c:val>
            <c:numRef>
              <c:f>Лист1!$E$44:$F$44</c:f>
              <c:numCache>
                <c:formatCode>General</c:formatCode>
                <c:ptCount val="2"/>
                <c:pt idx="0" formatCode="#,##0.0">
                  <c:v>109.95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60832"/>
        <c:axId val="9983104"/>
        <c:axId val="0"/>
      </c:bar3DChart>
      <c:catAx>
        <c:axId val="9960832"/>
        <c:scaling>
          <c:orientation val="minMax"/>
        </c:scaling>
        <c:delete val="0"/>
        <c:axPos val="b"/>
        <c:majorTickMark val="out"/>
        <c:minorTickMark val="none"/>
        <c:tickLblPos val="nextTo"/>
        <c:crossAx val="9983104"/>
        <c:crosses val="autoZero"/>
        <c:auto val="1"/>
        <c:lblAlgn val="ctr"/>
        <c:lblOffset val="100"/>
        <c:noMultiLvlLbl val="0"/>
      </c:catAx>
      <c:valAx>
        <c:axId val="99831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960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56AFF8-554D-4506-AF5D-94B673729F9B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0DA554-3788-4394-B172-61B72FC2A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05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5D572D-B449-4BCB-83D7-BC0812226D6D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C4F9BE-9FDE-4F88-9CBD-46515C256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E16411-FD00-41B8-A8BA-C855CB59ADAC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F24B7D-09F1-4851-9436-60C47AD44367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7C257E-6B02-4290-B34E-4F698D2F4085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F766E2-2893-42BD-818D-BFDF1ED9B581}" type="slidenum">
              <a:rPr lang="ru-RU" smtClean="0"/>
              <a:pPr eaLnBrk="1" hangingPunct="1"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268EC8-D34B-48C8-BDFC-83B310C84542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1EC69A-A4C8-4F71-8BD1-A721799E7190}" type="slidenum">
              <a:rPr lang="ru-RU" smtClean="0"/>
              <a:pPr eaLnBrk="1" hangingPunct="1"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A864E5-2E35-40B1-85CC-58F6FCE352E9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92FDD2-B9BF-441B-89C3-2917FB8822AC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F94F91-62D6-420D-83DD-C43B729C8E8A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C8C591-4971-4275-BC48-77B53405DB02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9D6755-3DB8-4EED-BAC5-8DD93927EFFD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DA4273-373C-495E-9DD9-07C98EAD9A50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AE17B9-524F-451F-80E0-30003BC11901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434DBA-7E1C-4D3D-91D4-DCA0F6BAB9F0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5E89F-B2DB-4D84-ACCA-3843B9551D56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51502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6566-EB53-409E-9C01-FDB21B609903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67535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34003-752E-455D-B3E7-69A5D2987039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45978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60F1F-B1D2-49FA-879D-B13D032F2CDB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5394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43EA-0CE3-40AE-907A-BBEB58A4F4BE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14292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9592-8100-443F-9355-36A60BE2FD92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02747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8AC4-C2EC-46B0-A72B-E662DC7D2B9B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12903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06CA3-0C54-4844-8E57-1BB0A0DBA240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421440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8F7CF-6DC3-4914-A088-7FB1EBC23F52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24037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A262C-7215-497F-8CCD-3CCFA9A1BC7E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13206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81914-4882-4A8E-AB23-F13047CA9C9C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95444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AA02E33-1546-4042-983E-31D72D2EEF0E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851275" y="692150"/>
            <a:ext cx="4897438" cy="3600450"/>
          </a:xfrm>
        </p:spPr>
        <p:txBody>
          <a:bodyPr/>
          <a:lstStyle/>
          <a:p>
            <a:pPr eaLnBrk="1" hangingPunct="1">
              <a:defRPr/>
            </a:pPr>
            <a:r>
              <a:rPr lang="ru-RU" sz="45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</a:t>
            </a:r>
            <a:b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10 м</a:t>
            </a:r>
            <a:r>
              <a:rPr lang="uk-UA" sz="45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5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сяців</a:t>
            </a: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2018 року</a:t>
            </a:r>
            <a:endParaRPr lang="es-ES" altLang="uk-UA" sz="4500" b="1" i="1" dirty="0" smtClean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5876925"/>
            <a:ext cx="4391025" cy="623888"/>
          </a:xfrm>
        </p:spPr>
        <p:txBody>
          <a:bodyPr/>
          <a:lstStyle/>
          <a:p>
            <a:pPr algn="r" eaLnBrk="1" hangingPunct="1"/>
            <a:r>
              <a:rPr lang="ru-RU" altLang="uk-UA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 фінансової політики Черкаської міської ради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323850" y="260350"/>
            <a:ext cx="85693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 субвенцій з державного та обласного бюджетів по галузям за 10 місяців 2017-2018 року, тис.грн.(загальний фонд), тис.грн.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1916832"/>
          <a:ext cx="842493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r>
              <a:rPr lang="ru-RU" sz="2500" b="1" i="1" smtClean="0">
                <a:solidFill>
                  <a:srgbClr val="E7F2F5"/>
                </a:solidFill>
                <a:latin typeface="Times New Roman" pitchFamily="18" charset="0"/>
                <a:cs typeface="Times New Roman" pitchFamily="18" charset="0"/>
              </a:rPr>
              <a:t>Перелік об’єктів, видатки на які за 10 місяців 2018 року  проводились за рахунок субвенції з державного бюджету на соціально-економічний розвиток (співфінансування не менше 3%)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1628775"/>
          <a:ext cx="8713787" cy="5197475"/>
        </p:xfrm>
        <a:graphic>
          <a:graphicData uri="http://schemas.openxmlformats.org/drawingml/2006/table">
            <a:tbl>
              <a:tblPr/>
              <a:tblGrid>
                <a:gridCol w="3392389"/>
                <a:gridCol w="1176308"/>
                <a:gridCol w="966254"/>
                <a:gridCol w="812213"/>
                <a:gridCol w="868229"/>
                <a:gridCol w="812213"/>
                <a:gridCol w="686180"/>
              </a:tblGrid>
              <a:tr h="564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Назва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об’єктів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Джерело надходжень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Разом видатків на поточний рік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Разом в розрізі джерел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Профінансовано станом на 31.10.2018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Залишок призначень до плану 10 місяців 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Відсоток до  плану 8 місяців</a:t>
                      </a:r>
                    </a:p>
                  </a:txBody>
                  <a:tcPr marL="7457" marR="7457" marT="7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BFC5"/>
                    </a:solidFill>
                  </a:tcPr>
                </a:tc>
              </a:tr>
              <a:tr h="191001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Реконструкція будівлі ДНЗ (ясла-садок) № 86 “Світанок” Черкаської міської ради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306 954,1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298 013,7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258 647,6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39 366,1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8 940,4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7 999,4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941,0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Придбання спортивного майданчика для ДНЗ № 78 м. Черкаси Черкаської області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 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200 850,0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190 017,5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4 982,5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5 700,5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307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 ремонт прилеглої території (спортивний майданчик) Перша міська гімназія м. Черкаси, вул. Святотроїцька, 68 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 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396 984,5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385 421,9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192 537,5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192 884,4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11 562,7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5 954,8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5 607,9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 ремонт будівлі загальноосвітньої школи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I—III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ступенів №  6 м. Черкаси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190 500,2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9 499,8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5 891,8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 ремонт будівлі загальноосвітньої школи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I—III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ступенів №  7 м. Черкаси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99 996,0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96 996,1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96 996,1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2 999,9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2 999,9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13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ремонт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прилеглої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території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спортивний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майданчик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загальноосвітня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школа № 24 м.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Черкаси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Бидгощська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189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393 665,5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382 199,5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195 858,0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186 341,6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11 466,0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11 466,0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83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 ремонт прилеглої території (спортивний майданчик) спеціалізована школа № 33 м. Черкаси, вул. Героїв Дніпра, 13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395 089,2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383 581,8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197 272,4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186 309,4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11 507,5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11 507,5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307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 ремонт чотирьох санітарних вузлів в Черкаській загальноосвітньої школи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I—III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ступенів № 29 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159 514,3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154 868,3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130 310,0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24 558,3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4 646,1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4 030,2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615,8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39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Закупівля комп’ютерів для комп’ютерного класу в Черкаську загальноосвітню школу I—III ступенів № 29 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329 600,0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313 640,4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6 359,6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9 409,2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Закупівля п’яти ноутбуків для комп’ютерного класу в Черкаську загальноосвітню школу I—III ступенів № 29 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66 950,0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04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ремонт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будівлі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Черкаської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загальноосвітню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I—III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ступенів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 29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внутрішні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мережі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освітлення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272 950,0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265 000,0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261 068,0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3 932,0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7 950,0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РАЗОМ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субвенція з ДБ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4 897 124,8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4 753 947,4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2 091 847,6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2 597 099,8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44,6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66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міський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143 177,5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51 885,8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91 291,7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36,2</a:t>
                      </a:r>
                    </a:p>
                  </a:txBody>
                  <a:tcPr marL="7457" marR="7457" marT="7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3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Видатки за 10 місяців 2018 року на у</a:t>
            </a:r>
            <a:r>
              <a:rPr lang="ru-RU" sz="23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тримання та розвиток автомобільних доріг та дорожньої інфраструктури за рахунок коштів місцевого бюджету, </a:t>
            </a:r>
            <a:r>
              <a:rPr lang="ru-RU" sz="2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тис.грн.</a:t>
            </a:r>
            <a:r>
              <a:rPr lang="ru-RU" sz="2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5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716463" y="1916113"/>
          <a:ext cx="4316412" cy="4608512"/>
        </p:xfrm>
        <a:graphic>
          <a:graphicData uri="http://schemas.openxmlformats.org/drawingml/2006/table">
            <a:tbl>
              <a:tblPr/>
              <a:tblGrid>
                <a:gridCol w="1363999"/>
                <a:gridCol w="648091"/>
                <a:gridCol w="720101"/>
                <a:gridCol w="741640"/>
                <a:gridCol w="842581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рік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10 </a:t>
                      </a:r>
                      <a:r>
                        <a:rPr lang="ru-RU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місяців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2018 року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Проведено </a:t>
                      </a:r>
                      <a:r>
                        <a:rPr lang="ru-RU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видатків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станом на 31.10.2018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Відсоток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виконання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 плану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місяців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Поточний ремонт та утримання об'єктів вулично-дорожньої мережі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121 908,7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66 450,6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65 603,9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98,7%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ремонт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автомобільних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доріг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дорожньої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інфраструктури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116 625,1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68 438,7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54 512,1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79,7%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Реконструкція автомобільних доріг та дорожньої інфраструктури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99 173,3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56 650,1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38 188,8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67,4%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Будівництво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автомобільних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доріг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дорожньої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інфраструктури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570,1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485,0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Разом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338 277,2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192 024,4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158 304,8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82,4%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</p:nvPr>
        </p:nvGraphicFramePr>
        <p:xfrm>
          <a:off x="107504" y="1844824"/>
          <a:ext cx="4464496" cy="46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7"/>
          <p:cNvSpPr>
            <a:spLocks noChangeArrowheads="1"/>
          </p:cNvSpPr>
          <p:nvPr/>
        </p:nvSpPr>
        <p:spPr bwMode="auto">
          <a:xfrm>
            <a:off x="5429250" y="1370013"/>
            <a:ext cx="23415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13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Перехідні проекти 2017 року</a:t>
            </a:r>
            <a:endParaRPr lang="ru-RU" sz="130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142985"/>
          <a:ext cx="500404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>
          <a:xfrm>
            <a:off x="214282" y="116632"/>
            <a:ext cx="8929717" cy="883476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Відсоток виконання проектів по громадському бюджету, %              (проектів-переможців 2017 року –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defRPr/>
            </a:pP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перехідних проектів з 2017 року – 7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644900"/>
            <a:ext cx="9144000" cy="3046413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95000"/>
                </a:schemeClr>
              </a:gs>
              <a:gs pos="7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noFill/>
            <a:prstDash val="sysDot"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2018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року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проектів-переможців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2017 року.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розпорядником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департамент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гуманітарної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половина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виконана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90%.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Найнижчий відсоток виконання по проектам: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№99«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Капітальний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ремонт футбольного поля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Черкаської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№9» – на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%,  №30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Реконструкція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прилеглої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Черкаської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спеціалізованої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І-ІІІ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ступенів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ЧМР №17» – на 46,3% та №18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хатка» -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Капітальний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ремонт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ФІМЛІ  - на 52,85%.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 департаменту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гуманітарної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склав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- 51,6%.</a:t>
            </a:r>
          </a:p>
          <a:p>
            <a:pPr algn="just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По департаменту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здоров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незадовільна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проекту №60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Капітальний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ремонт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КНП "Перша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Черкаська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лікарня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 ЧМР (парку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лікарні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)» – на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48%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39 проект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Мобільна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ренгенологвчна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IMAX 102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реалізован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повністю.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 департаменту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проект №26 «Банк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реалізований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 департаменту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здоров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склав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48,6%.</a:t>
            </a:r>
          </a:p>
          <a:p>
            <a:pPr algn="just">
              <a:defRPr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      Незавершені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проекти–переможці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2016 року продовжують реалізуватися у 2018 році, а саме по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департаменту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гуманітарної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проект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Капітальний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ремонт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прилеглої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ДНЗ № 73 ЧМР»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реалізований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по департаменту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житлово-комунального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комплексу – 8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реалізовані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4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того, по  проекту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Капітальний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ремонт спуску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Крилова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м.Черкаси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склав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77,96%, по 2 проектам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заплановано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грудень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ц.р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та по проекту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Капітальний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ремонт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Волкова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Чорновола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Різдвяної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(в т.ч.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паркувальний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№1 по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Чорновола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в м.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Черкаси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 –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відмова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договору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УДКСУ та передача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судового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1"/>
          <p:cNvSpPr>
            <a:spLocks noChangeArrowheads="1"/>
          </p:cNvSpPr>
          <p:nvPr/>
        </p:nvSpPr>
        <p:spPr bwMode="auto">
          <a:xfrm>
            <a:off x="214313" y="1143000"/>
            <a:ext cx="3852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uk-UA" sz="11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</a:p>
          <a:p>
            <a:r>
              <a:rPr lang="uk-UA" sz="13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Проекти-переможці 2017 року</a:t>
            </a:r>
            <a:endParaRPr lang="uk-UA" sz="130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357686" y="1500175"/>
          <a:ext cx="4572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 txBox="1">
            <a:spLocks/>
          </p:cNvSpPr>
          <p:nvPr/>
        </p:nvSpPr>
        <p:spPr bwMode="auto">
          <a:xfrm>
            <a:off x="107950" y="260350"/>
            <a:ext cx="914241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Інформація щодо розміщення коштів місцевого бюджету на депозитному рахунку </a:t>
            </a:r>
          </a:p>
        </p:txBody>
      </p:sp>
      <p:sp>
        <p:nvSpPr>
          <p:cNvPr id="15363" name="Прямоугольник 6"/>
          <p:cNvSpPr>
            <a:spLocks noChangeArrowheads="1"/>
          </p:cNvSpPr>
          <p:nvPr/>
        </p:nvSpPr>
        <p:spPr bwMode="auto">
          <a:xfrm>
            <a:off x="0" y="4327525"/>
            <a:ext cx="8974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uk-UA" b="1" i="1">
                <a:latin typeface="Times New Roman" pitchFamily="18" charset="0"/>
                <a:cs typeface="Times New Roman" pitchFamily="18" charset="0"/>
              </a:rPr>
              <a:t>Динаміка залишку коштів місцевого  бюджету на депозитному рахунку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41438"/>
          <a:ext cx="9144000" cy="863600"/>
        </p:xfrm>
        <a:graphic>
          <a:graphicData uri="http://schemas.openxmlformats.org/drawingml/2006/table">
            <a:tbl>
              <a:tblPr/>
              <a:tblGrid>
                <a:gridCol w="1188658"/>
                <a:gridCol w="2823064"/>
                <a:gridCol w="2804489"/>
                <a:gridCol w="2327789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Рік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Розміщено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коштів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за 10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місяців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, тис. грн.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% ставка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Сума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отриманого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доходу,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тис.грн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473 321,6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24 166,1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588 482,9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20 495,0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862 975,9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9,99/12,3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9 991,6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-1" y="2057400"/>
          <a:ext cx="9144001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" y="4695825"/>
          <a:ext cx="8100392" cy="201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 txBox="1">
            <a:spLocks/>
          </p:cNvSpPr>
          <p:nvPr/>
        </p:nvSpPr>
        <p:spPr bwMode="auto">
          <a:xfrm>
            <a:off x="1588" y="23813"/>
            <a:ext cx="9142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Інформація про здійснення операцій з управління місцевим боргом та виконання гарантійних зобов’язань,</a:t>
            </a:r>
            <a:r>
              <a:rPr lang="ru-RU" altLang="uk-UA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тис.грн</a:t>
            </a:r>
            <a:r>
              <a:rPr lang="ru-RU" altLang="uk-UA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9863" y="1166813"/>
          <a:ext cx="8434387" cy="5305425"/>
        </p:xfrm>
        <a:graphic>
          <a:graphicData uri="http://schemas.openxmlformats.org/drawingml/2006/table">
            <a:tbl>
              <a:tblPr/>
              <a:tblGrid>
                <a:gridCol w="4341020"/>
                <a:gridCol w="1078835"/>
                <a:gridCol w="988931"/>
                <a:gridCol w="1065989"/>
                <a:gridCol w="959612"/>
              </a:tblGrid>
              <a:tr h="2459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місяців 2017 р.</a:t>
                      </a:r>
                      <a:endParaRPr lang="uk-UA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місяців 2018р.</a:t>
                      </a:r>
                      <a:endParaRPr lang="uk-UA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70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Граничний розмір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</a:t>
                      </a:r>
                      <a:b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Граничний розмір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</a:t>
                      </a:r>
                      <a:b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8809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Місцевий борг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8 949,0 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6 180,4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Внутрішній борг 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Зобов’язання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паперами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облігаціями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внутрішньої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місцевої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позики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09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Зовнішній борг 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uk-UA" sz="12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949,0</a:t>
                      </a:r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12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180,4</a:t>
                      </a:r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9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Заборгованість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позиками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(НЕФКО)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8949,0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1200" b="0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180,4</a:t>
                      </a:r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Обслуговування місцевого боргу,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132,3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виплата відсоткового доходу за облігаціями</a:t>
                      </a:r>
                    </a:p>
                  </a:txBody>
                  <a:tcPr marL="62293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сплата відсотків за користування кредитом </a:t>
                      </a:r>
                    </a:p>
                  </a:txBody>
                  <a:tcPr marL="62293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132,3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Погашення місцевого боргу,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1 294,7 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1 685,6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погашення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основного боргу за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облігаціями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погашення основного боргу за кредитом (НЕФКО)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200" b="0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294,7</a:t>
                      </a:r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1 685,6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3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гантійних зобов'язань за позичальників, що отримали кредити під місцеві гарантії 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12 078,9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25 490,9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"Черкасиводоканал"</a:t>
                      </a:r>
                    </a:p>
                  </a:txBody>
                  <a:tcPr marL="62293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12 078,9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25 490,9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КПТМ "</a:t>
                      </a:r>
                      <a:r>
                        <a:rPr lang="uk-UA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Черкаситеплокомуненерго</a:t>
                      </a:r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62293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1763713" y="188913"/>
            <a:ext cx="72009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uk-UA" sz="2500" b="1" i="1">
                <a:latin typeface="Times New Roman" pitchFamily="18" charset="0"/>
                <a:cs typeface="Times New Roman" pitchFamily="18" charset="0"/>
              </a:rPr>
              <a:t>З метою забезпечення організації виконання місцевого бюджету за 10 місяців 2018 року, належного наповнення його доходної частини</a:t>
            </a:r>
          </a:p>
        </p:txBody>
      </p:sp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1619250" y="1435100"/>
            <a:ext cx="67691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Складено 105 актів звірки  з СГД по орендній платі за землю.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Направлено 109 повідомлень по орендній платі за землю на суму 5892,8 тис.грн.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В результаті претензійно-позовної роботи сплачено орендної плати – 4777,7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Направлено боржникам по орендній платі за землю 6 вимог про сплату упущеної вигоди на суму 1090,6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Направлено 122 повідомлень боржникам по сплаті пайової участі в утриманні об’єктів благоустрою міста  на суму 1519,8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Направлено 39 повідомлень боржникам по сплаті  плати за розміщення об’єктів зовнішньої реклами на  загальну суму  168,2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Подано до суду про стягнення заборгованості з орендної плати за землю 28 позовів  на суму  2776,1 тис. грн., з яких задоволено 23 позови на суму 2267,8 тис. грн.  Інші знаходяться на розгляді у суді. Крім того, у 2018 році задоволено 7 позовів про стягнення заборгованості з орендної плати за землю, подані у 2017 році, на суму 1534,8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Заявлено 4 кредиторські вимоги у справі про банкрутство на суму 3228,4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Подано до суду про стягнення заборгованості по платі за пайову участь в утриманні об’єктів благоустрою 1 позов  на суму 4 тис. грн., який задоволено на суму 3,8 тис. грн. Крім того, у  2018 році задоволено 4 позови про стягнення заборгованості по платі за пайову участь в утриманні об’єктів благоустрою, подані у 2017 році,  на суму 45,4 тис. грн.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1719263"/>
            <a:ext cx="8229600" cy="4525962"/>
          </a:xfrm>
        </p:spPr>
        <p:txBody>
          <a:bodyPr/>
          <a:lstStyle/>
          <a:p>
            <a:pPr eaLnBrk="1" hangingPunct="1"/>
            <a:endParaRPr lang="uk-UA" altLang="uk-UA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3" y="1492250"/>
            <a:ext cx="7159625" cy="4321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Заголовок 1"/>
          <p:cNvSpPr>
            <a:spLocks noGrp="1"/>
          </p:cNvSpPr>
          <p:nvPr/>
        </p:nvSpPr>
        <p:spPr bwMode="auto">
          <a:xfrm>
            <a:off x="1544638" y="115888"/>
            <a:ext cx="65055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uk-UA" altLang="uk-UA" sz="3500" b="1" i="1">
                <a:latin typeface="Times New Roman" pitchFamily="18" charset="0"/>
                <a:cs typeface="Times New Roman" pitchFamily="18" charset="0"/>
              </a:rPr>
              <a:t>ІНФОРМАЦІЯ</a:t>
            </a:r>
          </a:p>
          <a:p>
            <a:pPr algn="ctr"/>
            <a:r>
              <a:rPr lang="uk-UA" altLang="uk-UA" sz="3500" b="1" i="1">
                <a:latin typeface="Times New Roman" pitchFamily="18" charset="0"/>
                <a:cs typeface="Times New Roman" pitchFamily="18" charset="0"/>
              </a:rPr>
              <a:t>про виконання міського бюджету</a:t>
            </a:r>
            <a:endParaRPr lang="uk-UA" altLang="uk-UA" sz="35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3"/>
          <p:cNvSpPr>
            <a:spLocks/>
          </p:cNvSpPr>
          <p:nvPr/>
        </p:nvSpPr>
        <p:spPr bwMode="gray">
          <a:xfrm flipH="1" flipV="1">
            <a:off x="728663" y="3543300"/>
            <a:ext cx="8167687" cy="3062288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Freeform 4"/>
          <p:cNvSpPr>
            <a:spLocks/>
          </p:cNvSpPr>
          <p:nvPr/>
        </p:nvSpPr>
        <p:spPr bwMode="gray">
          <a:xfrm>
            <a:off x="714375" y="915988"/>
            <a:ext cx="8181975" cy="2690812"/>
          </a:xfrm>
          <a:custGeom>
            <a:avLst/>
            <a:gdLst>
              <a:gd name="T0" fmla="*/ 2147483647 w 3796"/>
              <a:gd name="T1" fmla="*/ 2147483647 h 816"/>
              <a:gd name="T2" fmla="*/ 2147483647 w 3796"/>
              <a:gd name="T3" fmla="*/ 2147483647 h 816"/>
              <a:gd name="T4" fmla="*/ 2147483647 w 3796"/>
              <a:gd name="T5" fmla="*/ 2147483647 h 816"/>
              <a:gd name="T6" fmla="*/ 2147483647 w 3796"/>
              <a:gd name="T7" fmla="*/ 2147483647 h 816"/>
              <a:gd name="T8" fmla="*/ 2147483647 w 3796"/>
              <a:gd name="T9" fmla="*/ 2147483647 h 816"/>
              <a:gd name="T10" fmla="*/ 2147483647 w 3796"/>
              <a:gd name="T11" fmla="*/ 2147483647 h 816"/>
              <a:gd name="T12" fmla="*/ 2147483647 w 3796"/>
              <a:gd name="T13" fmla="*/ 2147483647 h 816"/>
              <a:gd name="T14" fmla="*/ 2147483647 w 3796"/>
              <a:gd name="T15" fmla="*/ 2147483647 h 816"/>
              <a:gd name="T16" fmla="*/ 2147483647 w 3796"/>
              <a:gd name="T17" fmla="*/ 2147483647 h 816"/>
              <a:gd name="T18" fmla="*/ 2147483647 w 3796"/>
              <a:gd name="T19" fmla="*/ 2147483647 h 816"/>
              <a:gd name="T20" fmla="*/ 2147483647 w 3796"/>
              <a:gd name="T21" fmla="*/ 2147483647 h 816"/>
              <a:gd name="T22" fmla="*/ 2147483647 w 3796"/>
              <a:gd name="T23" fmla="*/ 2147483647 h 816"/>
              <a:gd name="T24" fmla="*/ 2147483647 w 3796"/>
              <a:gd name="T25" fmla="*/ 2147483647 h 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0">
                <a:srgbClr val="67AFBD"/>
              </a:gs>
              <a:gs pos="100000">
                <a:srgbClr val="305157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DEDED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gray">
          <a:xfrm>
            <a:off x="1066800" y="2924175"/>
            <a:ext cx="2219325" cy="2468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uk-UA" alt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gray">
          <a:xfrm>
            <a:off x="3443288" y="2924175"/>
            <a:ext cx="2232025" cy="2468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uk-UA" alt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gray">
          <a:xfrm>
            <a:off x="5819775" y="2924175"/>
            <a:ext cx="2665413" cy="2468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uk-UA" alt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white">
          <a:xfrm>
            <a:off x="755650" y="1160463"/>
            <a:ext cx="22193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uk-UA" sz="2400" b="1" i="1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gray">
          <a:xfrm>
            <a:off x="1298575" y="3492500"/>
            <a:ext cx="20161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uk-UA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2 739 219,2 </a:t>
            </a:r>
            <a:r>
              <a:rPr lang="ru-RU" altLang="uk-UA" sz="14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тис. грн., в тому числі по загальному фонду –      2 643 979,1 тис.грн., по спеціальному фонду – 95 240,1 тис. грн.</a:t>
            </a:r>
            <a:endParaRPr lang="en-US" altLang="uk-UA" sz="140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2446338" y="1933575"/>
            <a:ext cx="4862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uk-UA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Міський бюджет за 10 місяців 2018 року виконано</a:t>
            </a:r>
            <a:endParaRPr lang="en-US" altLang="uk-UA" sz="1600" b="1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85" name="AutoShape 13"/>
          <p:cNvCxnSpPr>
            <a:cxnSpLocks noChangeShapeType="1"/>
          </p:cNvCxnSpPr>
          <p:nvPr/>
        </p:nvCxnSpPr>
        <p:spPr bwMode="gray">
          <a:xfrm rot="5400000" flipH="1" flipV="1">
            <a:off x="1770063" y="2227263"/>
            <a:ext cx="809625" cy="542925"/>
          </a:xfrm>
          <a:prstGeom prst="bentConnector3">
            <a:avLst>
              <a:gd name="adj1" fmla="val 98556"/>
            </a:avLst>
          </a:prstGeom>
          <a:noFill/>
          <a:ln w="38100">
            <a:solidFill>
              <a:srgbClr val="EAEAEA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gray">
          <a:xfrm rot="16200000" flipV="1">
            <a:off x="7042150" y="2309813"/>
            <a:ext cx="720725" cy="377825"/>
          </a:xfrm>
          <a:prstGeom prst="bentConnector3">
            <a:avLst>
              <a:gd name="adj1" fmla="val 99556"/>
            </a:avLst>
          </a:prstGeom>
          <a:noFill/>
          <a:ln w="38100">
            <a:solidFill>
              <a:srgbClr val="EAEAEA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7" name="Rectangle 17"/>
          <p:cNvSpPr>
            <a:spLocks noChangeArrowheads="1"/>
          </p:cNvSpPr>
          <p:nvPr/>
        </p:nvSpPr>
        <p:spPr bwMode="gray">
          <a:xfrm>
            <a:off x="3602038" y="3492500"/>
            <a:ext cx="19415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uk-UA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2 538 194,6 </a:t>
            </a:r>
            <a:r>
              <a:rPr lang="ru-RU" altLang="uk-UA" sz="14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тис. грн., в тому числі по загальному фонду –      2 218 681,5 тис.грн., по спеціальному фонду – 319 513,1 тис. грн.</a:t>
            </a:r>
            <a:endParaRPr lang="en-US" altLang="uk-UA" sz="140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Rectangle 18"/>
          <p:cNvSpPr>
            <a:spLocks noChangeArrowheads="1"/>
          </p:cNvSpPr>
          <p:nvPr/>
        </p:nvSpPr>
        <p:spPr bwMode="gray">
          <a:xfrm>
            <a:off x="5915025" y="3319463"/>
            <a:ext cx="2541588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uk-UA" sz="1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33687,1 </a:t>
            </a:r>
            <a:r>
              <a:rPr lang="uk-UA" altLang="uk-UA" sz="1150" dirty="0">
                <a:latin typeface="Times New Roman" pitchFamily="18" charset="0"/>
                <a:cs typeface="Times New Roman" pitchFamily="18" charset="0"/>
              </a:rPr>
              <a:t>тис. грн., в тому числі обсяг надання кредитів – 9 110,0 тис. грн. (з них по загальному фонду – 8 271,7 тис. грн., по спеціальному фонду – 838,3 тис. грн.), повернення кредитів, наданих у минулих роках склав – (-913,8 тис. грн.) (з них по спеціальному фонду – (-913,8 тис. грн.); виконання гарантованих </a:t>
            </a:r>
            <a:r>
              <a:rPr lang="uk-UA" altLang="uk-UA" sz="1150" dirty="0" err="1"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ru-RU" altLang="uk-UA" sz="115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altLang="uk-UA" sz="1150" dirty="0" err="1">
                <a:latin typeface="Times New Roman" pitchFamily="18" charset="0"/>
                <a:cs typeface="Times New Roman" pitchFamily="18" charset="0"/>
              </a:rPr>
              <a:t>язань</a:t>
            </a:r>
            <a:r>
              <a:rPr lang="ru-RU" altLang="uk-UA" sz="1150" dirty="0">
                <a:latin typeface="Times New Roman" pitchFamily="18" charset="0"/>
                <a:cs typeface="Times New Roman" pitchFamily="18" charset="0"/>
              </a:rPr>
              <a:t> – 25 490,9 </a:t>
            </a:r>
            <a:r>
              <a:rPr lang="ru-RU" altLang="uk-UA" sz="1150" dirty="0" err="1">
                <a:latin typeface="Times New Roman" pitchFamily="18" charset="0"/>
                <a:cs typeface="Times New Roman" pitchFamily="18" charset="0"/>
              </a:rPr>
              <a:t>тис.грн</a:t>
            </a:r>
            <a:r>
              <a:rPr lang="ru-RU" altLang="uk-UA" sz="1150" dirty="0"/>
              <a:t>.</a:t>
            </a:r>
            <a:r>
              <a:rPr lang="ru-RU" altLang="uk-UA" sz="115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uk-UA" sz="115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Rectangle 20"/>
          <p:cNvSpPr>
            <a:spLocks noChangeArrowheads="1"/>
          </p:cNvSpPr>
          <p:nvPr/>
        </p:nvSpPr>
        <p:spPr bwMode="black">
          <a:xfrm>
            <a:off x="1673225" y="294005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Доходи</a:t>
            </a:r>
            <a:endParaRPr lang="en-US" altLang="uk-UA" b="1">
              <a:solidFill>
                <a:srgbClr val="42445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Rectangle 21"/>
          <p:cNvSpPr>
            <a:spLocks noChangeArrowheads="1"/>
          </p:cNvSpPr>
          <p:nvPr/>
        </p:nvSpPr>
        <p:spPr bwMode="black">
          <a:xfrm>
            <a:off x="3917950" y="2940050"/>
            <a:ext cx="1309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 Видатки</a:t>
            </a:r>
            <a:endParaRPr lang="en-US" altLang="uk-UA" b="1">
              <a:solidFill>
                <a:srgbClr val="42445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Rectangle 22"/>
          <p:cNvSpPr>
            <a:spLocks noChangeArrowheads="1"/>
          </p:cNvSpPr>
          <p:nvPr/>
        </p:nvSpPr>
        <p:spPr bwMode="black">
          <a:xfrm>
            <a:off x="6216650" y="2911475"/>
            <a:ext cx="192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Кредитування</a:t>
            </a:r>
            <a:endParaRPr lang="en-US" altLang="uk-UA" b="1">
              <a:solidFill>
                <a:srgbClr val="42445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gray">
          <a:xfrm rot="5400000">
            <a:off x="2128838" y="5176838"/>
            <a:ext cx="177800" cy="1524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EDEDE"/>
            </a:outerShdw>
          </a:effectLst>
        </p:spPr>
        <p:txBody>
          <a:bodyPr rot="10800000" vert="eaVert"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gray">
          <a:xfrm rot="5400000">
            <a:off x="4546600" y="5176838"/>
            <a:ext cx="177800" cy="1524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EDEDE"/>
            </a:outerShdw>
          </a:effectLst>
        </p:spPr>
        <p:txBody>
          <a:bodyPr rot="10800000" vert="eaVert"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gray">
          <a:xfrm rot="5400000">
            <a:off x="7164388" y="5189538"/>
            <a:ext cx="177800" cy="1524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EDEDE"/>
            </a:outerShdw>
          </a:effectLst>
        </p:spPr>
        <p:txBody>
          <a:bodyPr rot="10800000" vert="eaVert"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доходів міського бюджету </a:t>
            </a:r>
            <a:b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10 місяців 2018 року</a:t>
            </a:r>
            <a:b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(тис. грн.)</a:t>
            </a:r>
          </a:p>
        </p:txBody>
      </p:sp>
      <p:sp>
        <p:nvSpPr>
          <p:cNvPr id="4099" name="Заголовок 3"/>
          <p:cNvSpPr txBox="1">
            <a:spLocks/>
          </p:cNvSpPr>
          <p:nvPr/>
        </p:nvSpPr>
        <p:spPr bwMode="auto">
          <a:xfrm>
            <a:off x="-6350" y="1916113"/>
            <a:ext cx="47148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Загальний фонд</a:t>
            </a:r>
          </a:p>
        </p:txBody>
      </p:sp>
      <p:sp>
        <p:nvSpPr>
          <p:cNvPr id="4100" name="Заголовок 3"/>
          <p:cNvSpPr txBox="1">
            <a:spLocks/>
          </p:cNvSpPr>
          <p:nvPr/>
        </p:nvSpPr>
        <p:spPr bwMode="auto">
          <a:xfrm>
            <a:off x="4389438" y="1916113"/>
            <a:ext cx="47132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Спеціальний фонд</a:t>
            </a:r>
          </a:p>
          <a:p>
            <a:pPr algn="ctr" eaLnBrk="1" hangingPunct="1">
              <a:lnSpc>
                <a:spcPct val="90000"/>
              </a:lnSpc>
            </a:pPr>
            <a:endParaRPr lang="uk-UA" altLang="uk-UA" sz="26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44424" y="2420888"/>
          <a:ext cx="4572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4377088" y="2349500"/>
          <a:ext cx="4659408" cy="403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251520" y="828674"/>
          <a:ext cx="8784976" cy="555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Заголовок 3"/>
          <p:cNvSpPr txBox="1">
            <a:spLocks/>
          </p:cNvSpPr>
          <p:nvPr/>
        </p:nvSpPr>
        <p:spPr bwMode="auto">
          <a:xfrm>
            <a:off x="471488" y="333375"/>
            <a:ext cx="806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 фактичних видатків та кредитування загального та спеціального фондів міського бюджету за 10 місяців 2016-2018 року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 врахуванням міжбюджетних трансфертів)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(тис. грн.)</a:t>
            </a:r>
          </a:p>
        </p:txBody>
      </p:sp>
      <p:sp>
        <p:nvSpPr>
          <p:cNvPr id="2" name="Стрелка вправо 1"/>
          <p:cNvSpPr/>
          <p:nvPr/>
        </p:nvSpPr>
        <p:spPr>
          <a:xfrm rot="20172468">
            <a:off x="2582863" y="3167063"/>
            <a:ext cx="1095375" cy="71913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+ 46,6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7" name="Стрелка вправо 6"/>
          <p:cNvSpPr/>
          <p:nvPr/>
        </p:nvSpPr>
        <p:spPr>
          <a:xfrm rot="20172468">
            <a:off x="4818063" y="2616200"/>
            <a:ext cx="1020762" cy="71913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8,4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 txBox="1">
            <a:spLocks/>
          </p:cNvSpPr>
          <p:nvPr/>
        </p:nvSpPr>
        <p:spPr bwMode="auto">
          <a:xfrm>
            <a:off x="446088" y="33337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видатків міського бюджету за джерелами надходжень за 10 місяців 2018 року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(тис. грн.)</a:t>
            </a:r>
          </a:p>
        </p:txBody>
      </p:sp>
      <p:sp>
        <p:nvSpPr>
          <p:cNvPr id="6147" name="Заголовок 3"/>
          <p:cNvSpPr txBox="1">
            <a:spLocks/>
          </p:cNvSpPr>
          <p:nvPr/>
        </p:nvSpPr>
        <p:spPr bwMode="auto">
          <a:xfrm>
            <a:off x="-6350" y="1916113"/>
            <a:ext cx="47148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Загальний фонд</a:t>
            </a:r>
          </a:p>
        </p:txBody>
      </p:sp>
      <p:sp>
        <p:nvSpPr>
          <p:cNvPr id="6148" name="Заголовок 3"/>
          <p:cNvSpPr txBox="1">
            <a:spLocks/>
          </p:cNvSpPr>
          <p:nvPr/>
        </p:nvSpPr>
        <p:spPr bwMode="auto">
          <a:xfrm>
            <a:off x="4389438" y="1916113"/>
            <a:ext cx="47132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Спеціальний фонд</a:t>
            </a:r>
          </a:p>
          <a:p>
            <a:pPr algn="ctr" eaLnBrk="1" hangingPunct="1">
              <a:lnSpc>
                <a:spcPct val="90000"/>
              </a:lnSpc>
            </a:pPr>
            <a:endParaRPr lang="uk-UA" altLang="uk-UA" sz="26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51520" y="1658938"/>
          <a:ext cx="4320479" cy="497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4121150" y="2276872"/>
          <a:ext cx="498157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103188" y="692150"/>
            <a:ext cx="91424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цілому на утримання галузей соціально-культурної сфери за 10 місяців 2018 року по загальному фонду спрямовано 1 857,4 тис. грн., або 83,7 %. до загального обсягу видатків </a:t>
            </a:r>
            <a:r>
              <a:rPr lang="uk-UA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т.ч. за рахунок трансфертів 1 244,0 млн. грн.)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порівнянні з відповідним періодом 2017 року ці видатки зросли на 215 179,9 тис. грн., або на 13,1 %.</a:t>
            </a:r>
            <a:endParaRPr lang="uk-UA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Заголовок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видатків загального фонду за програмною класифікацією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 врахуванням трансфертів з державного та обласного бюджетів)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51520" y="1844824"/>
          <a:ext cx="849694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1589" y="1258806"/>
          <a:ext cx="8962900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Заголовок 1"/>
          <p:cNvSpPr txBox="1">
            <a:spLocks/>
          </p:cNvSpPr>
          <p:nvPr/>
        </p:nvSpPr>
        <p:spPr bwMode="auto">
          <a:xfrm>
            <a:off x="136525" y="10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3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видатків загального фонду за економічною класифікацією (з врахуванням трансфертів з державного та обласного бюджетів)</a:t>
            </a:r>
          </a:p>
        </p:txBody>
      </p:sp>
      <p:sp>
        <p:nvSpPr>
          <p:cNvPr id="8196" name="Прямоугольник 9"/>
          <p:cNvSpPr>
            <a:spLocks noChangeArrowheads="1"/>
          </p:cNvSpPr>
          <p:nvPr/>
        </p:nvSpPr>
        <p:spPr bwMode="auto">
          <a:xfrm>
            <a:off x="1588" y="1050925"/>
            <a:ext cx="9142412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</a:pPr>
            <a:r>
              <a:rPr lang="ru-RU" sz="1200">
                <a:latin typeface="Times New Roman" pitchFamily="18" charset="0"/>
              </a:rPr>
              <a:t>На захищені видатки по загальному фонду за 10 місяців 2018 року спрямовано 1 664,1 млн. грн. </a:t>
            </a:r>
            <a:r>
              <a:rPr lang="uk-UA" sz="1200">
                <a:latin typeface="Times New Roman" pitchFamily="18" charset="0"/>
              </a:rPr>
              <a:t>(в т.ч. за рахунок трансфертів 1029,3 млн. грн.)</a:t>
            </a:r>
            <a:r>
              <a:rPr lang="ru-RU" sz="1200">
                <a:latin typeface="Times New Roman" pitchFamily="18" charset="0"/>
              </a:rPr>
              <a:t>. В порівнянні з відповідним періодом 2017 року по загальному фонду видатки на захищені статті зросли на 231 538,1 тис. грн., або на 16,2 %. Питома вага захищених статей видатків в обсязі видатків загального фонду за 10 місяців 2018 року склала 75,0 %. </a:t>
            </a:r>
            <a:endParaRPr lang="uk-UA" b="1" i="1" u="sng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4317" y="2982440"/>
            <a:ext cx="353943" cy="2570287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 видатки, </a:t>
            </a: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85,5 </a:t>
            </a: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885825" y="2636838"/>
            <a:ext cx="261938" cy="338455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01659" y="3219998"/>
            <a:ext cx="353943" cy="22974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 видатки, </a:t>
            </a: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74,8 </a:t>
            </a: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555875" y="3074988"/>
            <a:ext cx="287338" cy="294640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08498" y="3278431"/>
            <a:ext cx="353943" cy="22742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 видатки, </a:t>
            </a: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75,0 %</a:t>
            </a:r>
            <a:endParaRPr lang="uk-UA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4251325" y="3068638"/>
            <a:ext cx="261938" cy="295275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 txBox="1">
            <a:spLocks/>
          </p:cNvSpPr>
          <p:nvPr/>
        </p:nvSpPr>
        <p:spPr bwMode="auto">
          <a:xfrm>
            <a:off x="1588" y="333375"/>
            <a:ext cx="9142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Видатки бюджету розвитку в розрізі головних розпорядників коштів за 10 місяців 2018 року,</a:t>
            </a:r>
            <a:r>
              <a:rPr lang="ru-RU" altLang="uk-UA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тис.грн</a:t>
            </a:r>
            <a:r>
              <a:rPr lang="ru-RU" altLang="uk-UA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476375"/>
          <a:ext cx="8712202" cy="4948240"/>
        </p:xfrm>
        <a:graphic>
          <a:graphicData uri="http://schemas.openxmlformats.org/drawingml/2006/table">
            <a:tbl>
              <a:tblPr/>
              <a:tblGrid>
                <a:gridCol w="748756"/>
                <a:gridCol w="3544114"/>
                <a:gridCol w="1104833"/>
                <a:gridCol w="1104833"/>
                <a:gridCol w="1104833"/>
                <a:gridCol w="1104833"/>
              </a:tblGrid>
              <a:tr h="842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Показник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рік з урахуванням змін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10 місяців 2018 року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Касові видатки за вказаний період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виконання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вказаний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період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</a:tr>
              <a:tr h="600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управління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справами та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юридичного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забезпечення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1 509,0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1 509,0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1 207,5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освіти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гуманітарної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політики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122 636,1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67 355,8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47 874,5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охорони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здоров'я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медичних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послуг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77 524,4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48 387,3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43 448,9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соціальної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політики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24 603,1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24 603,1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18 980,9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житлово-комунального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комплексу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201 207,2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86 919,7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62 629,8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архітектури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містобудування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203 283,8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133 637,3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69 436,4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організаційного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забезпечення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10 950,0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9 750,0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1 565,8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економіки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розвитку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2 020,4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1 164,3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227,6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19,6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Департамент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фінансової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політики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842,5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392,5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192,5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Усього 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644 576,6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373 719,0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245 564,0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65,7</a:t>
                      </a:r>
                    </a:p>
                  </a:txBody>
                  <a:tcPr marL="9437" marR="9437" marT="9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міжбюджетних трансфертів отриманих за 10 місяців 2018 року</a:t>
            </a:r>
            <a:endParaRPr lang="ru-RU" sz="35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179388" y="1574800"/>
            <a:ext cx="87137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uk-UA" sz="1400" b="1" i="1">
                <a:latin typeface="Times New Roman" pitchFamily="18" charset="0"/>
                <a:cs typeface="Times New Roman" pitchFamily="18" charset="0"/>
              </a:rPr>
              <a:t>За 10 місяців 2018 року до міського бюджету надійшло 1 274,7  млн. субвенцій, що на 84,7  млн. грн. або на 7,1 % більше, ніж за відповідний період минулого року</a:t>
            </a:r>
            <a:endParaRPr lang="ru-RU" sz="1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7651</TotalTime>
  <Words>2158</Words>
  <Application>Microsoft Office PowerPoint</Application>
  <PresentationFormat>Экран (4:3)</PresentationFormat>
  <Paragraphs>433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Diseño predeterminado</vt:lpstr>
      <vt:lpstr>Виконання  міського бюджету за 10 місяців 2018 року</vt:lpstr>
      <vt:lpstr>Презентация PowerPoint</vt:lpstr>
      <vt:lpstr>Структура доходів міського бюджету  за 10 місяців 2018 року  (тис. грн.)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міжбюджетних трансфертів отриманих за 10 місяців 2018 року</vt:lpstr>
      <vt:lpstr>Презентация PowerPoint</vt:lpstr>
      <vt:lpstr>Перелік об’єктів, видатки на які за 10 місяців 2018 року  проводились за рахунок субвенції з державного бюджету на соціально-економічний розвиток (співфінансування не менше 3%)</vt:lpstr>
      <vt:lpstr>Видатки за 10 місяців 2018 року на утримання та розвиток автомобільних доріг та дорожньої інфраструктури за рахунок коштів місцевого бюджету, тис.грн.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plan</cp:lastModifiedBy>
  <cp:revision>764</cp:revision>
  <cp:lastPrinted>2018-09-13T13:07:21Z</cp:lastPrinted>
  <dcterms:created xsi:type="dcterms:W3CDTF">2010-05-23T14:28:12Z</dcterms:created>
  <dcterms:modified xsi:type="dcterms:W3CDTF">2018-12-19T07:37:48Z</dcterms:modified>
</cp:coreProperties>
</file>